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78" r:id="rId10"/>
    <p:sldId id="269" r:id="rId11"/>
    <p:sldId id="284" r:id="rId12"/>
    <p:sldId id="285" r:id="rId13"/>
    <p:sldId id="286" r:id="rId14"/>
    <p:sldId id="287" r:id="rId15"/>
    <p:sldId id="279" r:id="rId16"/>
    <p:sldId id="270" r:id="rId17"/>
    <p:sldId id="283" r:id="rId18"/>
    <p:sldId id="271" r:id="rId19"/>
    <p:sldId id="289" r:id="rId20"/>
    <p:sldId id="280" r:id="rId21"/>
    <p:sldId id="288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304371"/>
    <a:srgbClr val="526FB6"/>
    <a:srgbClr val="415A99"/>
    <a:srgbClr val="8398CB"/>
    <a:srgbClr val="EE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71892" autoAdjust="0"/>
  </p:normalViewPr>
  <p:slideViewPr>
    <p:cSldViewPr snapToGrid="0" showGuides="1">
      <p:cViewPr varScale="1">
        <p:scale>
          <a:sx n="71" d="100"/>
          <a:sy n="71" d="100"/>
        </p:scale>
        <p:origin x="11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21126-234A-4ADF-A138-291FFC77A98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10E55-113B-46B2-919F-74C095C1B2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9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5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9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1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12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高斯混合聚类就是对数据进行混合高斯拟合</a:t>
            </a:r>
            <a:endParaRPr lang="en-US" altLang="zh-CN" dirty="0"/>
          </a:p>
          <a:p>
            <a:r>
              <a:rPr lang="zh-CN" altLang="en-US" dirty="0"/>
              <a:t>就是数据点在当前高斯模型的数学期望；方差就是分布宽度；白细胞进行分类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0E55-113B-46B2-919F-74C095C1B2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71F2-F8E4-4CEE-9354-4A514BD09435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earch.cnki.com.cn/Search/Result?author=%E5%BC%A0%E5%AE%8F%E4%B8%9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顶角 28"/>
          <p:cNvSpPr/>
          <p:nvPr/>
        </p:nvSpPr>
        <p:spPr>
          <a:xfrm rot="10800000">
            <a:off x="-3" y="702019"/>
            <a:ext cx="12191999" cy="7952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: 圆顶角 1"/>
          <p:cNvSpPr/>
          <p:nvPr/>
        </p:nvSpPr>
        <p:spPr>
          <a:xfrm rot="10800000">
            <a:off x="5047737" y="0"/>
            <a:ext cx="2086286" cy="2980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4"/>
          <p:cNvSpPr txBox="1"/>
          <p:nvPr/>
        </p:nvSpPr>
        <p:spPr>
          <a:xfrm>
            <a:off x="1113929" y="3429000"/>
            <a:ext cx="9964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混合高斯算法</a:t>
            </a:r>
          </a:p>
        </p:txBody>
      </p:sp>
      <p:sp>
        <p:nvSpPr>
          <p:cNvPr id="14" name="文本框 5"/>
          <p:cNvSpPr txBox="1"/>
          <p:nvPr/>
        </p:nvSpPr>
        <p:spPr>
          <a:xfrm>
            <a:off x="1494550" y="4503227"/>
            <a:ext cx="9192660" cy="338554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zh-CN" altLang="en-US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聚类，</a:t>
            </a:r>
            <a:r>
              <a:rPr lang="en-US" altLang="zh-CN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</a:t>
            </a:r>
            <a:r>
              <a:rPr lang="zh-CN" altLang="en-US" sz="1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854785" y="5594328"/>
            <a:ext cx="3518328" cy="412643"/>
            <a:chOff x="3286837" y="6441802"/>
            <a:chExt cx="3518328" cy="412643"/>
          </a:xfrm>
          <a:noFill/>
        </p:grpSpPr>
        <p:sp>
          <p:nvSpPr>
            <p:cNvPr id="15" name="文本框 6"/>
            <p:cNvSpPr txBox="1"/>
            <p:nvPr/>
          </p:nvSpPr>
          <p:spPr>
            <a:xfrm>
              <a:off x="3286837" y="6441802"/>
              <a:ext cx="1621278" cy="3371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汇报人：朱创伟</a:t>
              </a:r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4908115" y="6517260"/>
              <a:ext cx="1897050" cy="3371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18970" y="1224565"/>
            <a:ext cx="1354060" cy="1356796"/>
            <a:chOff x="10265088" y="255018"/>
            <a:chExt cx="1570606" cy="1573782"/>
          </a:xfrm>
        </p:grpSpPr>
        <p:grpSp>
          <p:nvGrpSpPr>
            <p:cNvPr id="19" name="Group 32"/>
            <p:cNvGrpSpPr/>
            <p:nvPr/>
          </p:nvGrpSpPr>
          <p:grpSpPr>
            <a:xfrm>
              <a:off x="10265088" y="255018"/>
              <a:ext cx="1570606" cy="1573782"/>
              <a:chOff x="3692576" y="1742634"/>
              <a:chExt cx="2790379" cy="2796023"/>
            </a:xfrm>
          </p:grpSpPr>
          <p:grpSp>
            <p:nvGrpSpPr>
              <p:cNvPr id="25" name="组合 79"/>
              <p:cNvGrpSpPr/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27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6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44546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38670" y="749095"/>
              <a:ext cx="823442" cy="585626"/>
              <a:chOff x="1743075" y="720725"/>
              <a:chExt cx="5573713" cy="3963988"/>
            </a:xfrm>
            <a:solidFill>
              <a:schemeClr val="bg1"/>
            </a:solidFill>
          </p:grpSpPr>
          <p:sp>
            <p:nvSpPr>
              <p:cNvPr id="21" name="Freeform 27"/>
              <p:cNvSpPr/>
              <p:nvPr/>
            </p:nvSpPr>
            <p:spPr bwMode="auto">
              <a:xfrm>
                <a:off x="1743075" y="720725"/>
                <a:ext cx="5573713" cy="2676525"/>
              </a:xfrm>
              <a:custGeom>
                <a:avLst/>
                <a:gdLst>
                  <a:gd name="T0" fmla="*/ 944 w 2050"/>
                  <a:gd name="T1" fmla="*/ 28 h 988"/>
                  <a:gd name="T2" fmla="*/ 1101 w 2050"/>
                  <a:gd name="T3" fmla="*/ 25 h 988"/>
                  <a:gd name="T4" fmla="*/ 2021 w 2050"/>
                  <a:gd name="T5" fmla="*/ 464 h 988"/>
                  <a:gd name="T6" fmla="*/ 2049 w 2050"/>
                  <a:gd name="T7" fmla="*/ 497 h 988"/>
                  <a:gd name="T8" fmla="*/ 2022 w 2050"/>
                  <a:gd name="T9" fmla="*/ 526 h 988"/>
                  <a:gd name="T10" fmla="*/ 1090 w 2050"/>
                  <a:gd name="T11" fmla="*/ 970 h 988"/>
                  <a:gd name="T12" fmla="*/ 966 w 2050"/>
                  <a:gd name="T13" fmla="*/ 973 h 988"/>
                  <a:gd name="T14" fmla="*/ 637 w 2050"/>
                  <a:gd name="T15" fmla="*/ 817 h 988"/>
                  <a:gd name="T16" fmla="*/ 573 w 2050"/>
                  <a:gd name="T17" fmla="*/ 784 h 988"/>
                  <a:gd name="T18" fmla="*/ 579 w 2050"/>
                  <a:gd name="T19" fmla="*/ 763 h 988"/>
                  <a:gd name="T20" fmla="*/ 972 w 2050"/>
                  <a:gd name="T21" fmla="*/ 559 h 988"/>
                  <a:gd name="T22" fmla="*/ 1099 w 2050"/>
                  <a:gd name="T23" fmla="*/ 550 h 988"/>
                  <a:gd name="T24" fmla="*/ 1138 w 2050"/>
                  <a:gd name="T25" fmla="*/ 500 h 988"/>
                  <a:gd name="T26" fmla="*/ 1110 w 2050"/>
                  <a:gd name="T27" fmla="*/ 448 h 988"/>
                  <a:gd name="T28" fmla="*/ 996 w 2050"/>
                  <a:gd name="T29" fmla="*/ 427 h 988"/>
                  <a:gd name="T30" fmla="*/ 922 w 2050"/>
                  <a:gd name="T31" fmla="*/ 466 h 988"/>
                  <a:gd name="T32" fmla="*/ 916 w 2050"/>
                  <a:gd name="T33" fmla="*/ 516 h 988"/>
                  <a:gd name="T34" fmla="*/ 521 w 2050"/>
                  <a:gd name="T35" fmla="*/ 721 h 988"/>
                  <a:gd name="T36" fmla="*/ 500 w 2050"/>
                  <a:gd name="T37" fmla="*/ 749 h 988"/>
                  <a:gd name="T38" fmla="*/ 269 w 2050"/>
                  <a:gd name="T39" fmla="*/ 641 h 988"/>
                  <a:gd name="T40" fmla="*/ 28 w 2050"/>
                  <a:gd name="T41" fmla="*/ 526 h 988"/>
                  <a:gd name="T42" fmla="*/ 1 w 2050"/>
                  <a:gd name="T43" fmla="*/ 493 h 988"/>
                  <a:gd name="T44" fmla="*/ 31 w 2050"/>
                  <a:gd name="T45" fmla="*/ 463 h 988"/>
                  <a:gd name="T46" fmla="*/ 944 w 2050"/>
                  <a:gd name="T47" fmla="*/ 2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50" h="988">
                    <a:moveTo>
                      <a:pt x="944" y="28"/>
                    </a:moveTo>
                    <a:cubicBezTo>
                      <a:pt x="992" y="1"/>
                      <a:pt x="1053" y="0"/>
                      <a:pt x="1101" y="25"/>
                    </a:cubicBezTo>
                    <a:cubicBezTo>
                      <a:pt x="1408" y="172"/>
                      <a:pt x="1715" y="318"/>
                      <a:pt x="2021" y="464"/>
                    </a:cubicBezTo>
                    <a:cubicBezTo>
                      <a:pt x="2035" y="470"/>
                      <a:pt x="2050" y="481"/>
                      <a:pt x="2049" y="497"/>
                    </a:cubicBezTo>
                    <a:cubicBezTo>
                      <a:pt x="2047" y="512"/>
                      <a:pt x="2034" y="521"/>
                      <a:pt x="2022" y="526"/>
                    </a:cubicBezTo>
                    <a:cubicBezTo>
                      <a:pt x="1711" y="674"/>
                      <a:pt x="1400" y="822"/>
                      <a:pt x="1090" y="970"/>
                    </a:cubicBezTo>
                    <a:cubicBezTo>
                      <a:pt x="1051" y="988"/>
                      <a:pt x="1005" y="988"/>
                      <a:pt x="966" y="973"/>
                    </a:cubicBezTo>
                    <a:cubicBezTo>
                      <a:pt x="856" y="921"/>
                      <a:pt x="747" y="869"/>
                      <a:pt x="637" y="817"/>
                    </a:cubicBezTo>
                    <a:cubicBezTo>
                      <a:pt x="616" y="806"/>
                      <a:pt x="594" y="797"/>
                      <a:pt x="573" y="784"/>
                    </a:cubicBezTo>
                    <a:cubicBezTo>
                      <a:pt x="567" y="777"/>
                      <a:pt x="570" y="766"/>
                      <a:pt x="579" y="763"/>
                    </a:cubicBezTo>
                    <a:cubicBezTo>
                      <a:pt x="710" y="695"/>
                      <a:pt x="841" y="627"/>
                      <a:pt x="972" y="559"/>
                    </a:cubicBezTo>
                    <a:cubicBezTo>
                      <a:pt x="1013" y="572"/>
                      <a:pt x="1060" y="570"/>
                      <a:pt x="1099" y="550"/>
                    </a:cubicBezTo>
                    <a:cubicBezTo>
                      <a:pt x="1118" y="540"/>
                      <a:pt x="1136" y="523"/>
                      <a:pt x="1138" y="500"/>
                    </a:cubicBezTo>
                    <a:cubicBezTo>
                      <a:pt x="1141" y="479"/>
                      <a:pt x="1126" y="460"/>
                      <a:pt x="1110" y="448"/>
                    </a:cubicBezTo>
                    <a:cubicBezTo>
                      <a:pt x="1077" y="426"/>
                      <a:pt x="1035" y="421"/>
                      <a:pt x="996" y="427"/>
                    </a:cubicBezTo>
                    <a:cubicBezTo>
                      <a:pt x="968" y="432"/>
                      <a:pt x="940" y="443"/>
                      <a:pt x="922" y="466"/>
                    </a:cubicBezTo>
                    <a:cubicBezTo>
                      <a:pt x="911" y="480"/>
                      <a:pt x="908" y="499"/>
                      <a:pt x="916" y="516"/>
                    </a:cubicBezTo>
                    <a:cubicBezTo>
                      <a:pt x="784" y="584"/>
                      <a:pt x="652" y="652"/>
                      <a:pt x="521" y="721"/>
                    </a:cubicBezTo>
                    <a:cubicBezTo>
                      <a:pt x="509" y="725"/>
                      <a:pt x="500" y="736"/>
                      <a:pt x="500" y="749"/>
                    </a:cubicBezTo>
                    <a:cubicBezTo>
                      <a:pt x="422" y="715"/>
                      <a:pt x="346" y="677"/>
                      <a:pt x="269" y="641"/>
                    </a:cubicBezTo>
                    <a:cubicBezTo>
                      <a:pt x="189" y="602"/>
                      <a:pt x="108" y="564"/>
                      <a:pt x="28" y="526"/>
                    </a:cubicBezTo>
                    <a:cubicBezTo>
                      <a:pt x="15" y="520"/>
                      <a:pt x="0" y="509"/>
                      <a:pt x="1" y="493"/>
                    </a:cubicBezTo>
                    <a:cubicBezTo>
                      <a:pt x="3" y="478"/>
                      <a:pt x="18" y="469"/>
                      <a:pt x="31" y="463"/>
                    </a:cubicBezTo>
                    <a:cubicBezTo>
                      <a:pt x="335" y="318"/>
                      <a:pt x="640" y="173"/>
                      <a:pt x="94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8"/>
              <p:cNvSpPr/>
              <p:nvPr/>
            </p:nvSpPr>
            <p:spPr bwMode="auto">
              <a:xfrm>
                <a:off x="2773363" y="2760663"/>
                <a:ext cx="236538" cy="971550"/>
              </a:xfrm>
              <a:custGeom>
                <a:avLst/>
                <a:gdLst>
                  <a:gd name="T0" fmla="*/ 0 w 87"/>
                  <a:gd name="T1" fmla="*/ 0 h 359"/>
                  <a:gd name="T2" fmla="*/ 87 w 87"/>
                  <a:gd name="T3" fmla="*/ 42 h 359"/>
                  <a:gd name="T4" fmla="*/ 48 w 87"/>
                  <a:gd name="T5" fmla="*/ 359 h 359"/>
                  <a:gd name="T6" fmla="*/ 0 w 87"/>
                  <a:gd name="T7" fmla="*/ 252 h 359"/>
                  <a:gd name="T8" fmla="*/ 0 w 87"/>
                  <a:gd name="T9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59">
                    <a:moveTo>
                      <a:pt x="0" y="0"/>
                    </a:moveTo>
                    <a:cubicBezTo>
                      <a:pt x="29" y="14"/>
                      <a:pt x="58" y="28"/>
                      <a:pt x="87" y="42"/>
                    </a:cubicBezTo>
                    <a:cubicBezTo>
                      <a:pt x="74" y="148"/>
                      <a:pt x="61" y="253"/>
                      <a:pt x="48" y="359"/>
                    </a:cubicBezTo>
                    <a:cubicBezTo>
                      <a:pt x="23" y="328"/>
                      <a:pt x="0" y="293"/>
                      <a:pt x="0" y="252"/>
                    </a:cubicBezTo>
                    <a:cubicBezTo>
                      <a:pt x="1" y="168"/>
                      <a:pt x="0" y="8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9"/>
              <p:cNvSpPr/>
              <p:nvPr/>
            </p:nvSpPr>
            <p:spPr bwMode="auto">
              <a:xfrm>
                <a:off x="3363913" y="2768600"/>
                <a:ext cx="2900363" cy="1693863"/>
              </a:xfrm>
              <a:custGeom>
                <a:avLst/>
                <a:gdLst>
                  <a:gd name="T0" fmla="*/ 496 w 1067"/>
                  <a:gd name="T1" fmla="*/ 275 h 625"/>
                  <a:gd name="T2" fmla="*/ 1067 w 1067"/>
                  <a:gd name="T3" fmla="*/ 0 h 625"/>
                  <a:gd name="T4" fmla="*/ 1067 w 1067"/>
                  <a:gd name="T5" fmla="*/ 253 h 625"/>
                  <a:gd name="T6" fmla="*/ 1022 w 1067"/>
                  <a:gd name="T7" fmla="*/ 353 h 625"/>
                  <a:gd name="T8" fmla="*/ 871 w 1067"/>
                  <a:gd name="T9" fmla="*/ 479 h 625"/>
                  <a:gd name="T10" fmla="*/ 285 w 1067"/>
                  <a:gd name="T11" fmla="*/ 591 h 625"/>
                  <a:gd name="T12" fmla="*/ 52 w 1067"/>
                  <a:gd name="T13" fmla="*/ 518 h 625"/>
                  <a:gd name="T14" fmla="*/ 0 w 1067"/>
                  <a:gd name="T15" fmla="*/ 101 h 625"/>
                  <a:gd name="T16" fmla="*/ 356 w 1067"/>
                  <a:gd name="T17" fmla="*/ 273 h 625"/>
                  <a:gd name="T18" fmla="*/ 496 w 1067"/>
                  <a:gd name="T19" fmla="*/ 27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7" h="625">
                    <a:moveTo>
                      <a:pt x="496" y="275"/>
                    </a:moveTo>
                    <a:cubicBezTo>
                      <a:pt x="686" y="184"/>
                      <a:pt x="876" y="92"/>
                      <a:pt x="1067" y="0"/>
                    </a:cubicBezTo>
                    <a:cubicBezTo>
                      <a:pt x="1066" y="85"/>
                      <a:pt x="1067" y="169"/>
                      <a:pt x="1067" y="253"/>
                    </a:cubicBezTo>
                    <a:cubicBezTo>
                      <a:pt x="1065" y="291"/>
                      <a:pt x="1044" y="324"/>
                      <a:pt x="1022" y="353"/>
                    </a:cubicBezTo>
                    <a:cubicBezTo>
                      <a:pt x="980" y="404"/>
                      <a:pt x="927" y="445"/>
                      <a:pt x="871" y="479"/>
                    </a:cubicBezTo>
                    <a:cubicBezTo>
                      <a:pt x="697" y="583"/>
                      <a:pt x="486" y="625"/>
                      <a:pt x="285" y="591"/>
                    </a:cubicBezTo>
                    <a:cubicBezTo>
                      <a:pt x="204" y="578"/>
                      <a:pt x="126" y="552"/>
                      <a:pt x="52" y="518"/>
                    </a:cubicBezTo>
                    <a:cubicBezTo>
                      <a:pt x="34" y="379"/>
                      <a:pt x="17" y="240"/>
                      <a:pt x="0" y="101"/>
                    </a:cubicBezTo>
                    <a:cubicBezTo>
                      <a:pt x="118" y="159"/>
                      <a:pt x="238" y="216"/>
                      <a:pt x="356" y="273"/>
                    </a:cubicBezTo>
                    <a:cubicBezTo>
                      <a:pt x="400" y="295"/>
                      <a:pt x="452" y="297"/>
                      <a:pt x="496" y="2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0"/>
              <p:cNvSpPr/>
              <p:nvPr/>
            </p:nvSpPr>
            <p:spPr bwMode="auto">
              <a:xfrm>
                <a:off x="2974975" y="2955925"/>
                <a:ext cx="404813" cy="1728788"/>
              </a:xfrm>
              <a:custGeom>
                <a:avLst/>
                <a:gdLst>
                  <a:gd name="T0" fmla="*/ 0 w 149"/>
                  <a:gd name="T1" fmla="*/ 568 h 638"/>
                  <a:gd name="T2" fmla="*/ 74 w 149"/>
                  <a:gd name="T3" fmla="*/ 0 h 638"/>
                  <a:gd name="T4" fmla="*/ 145 w 149"/>
                  <a:gd name="T5" fmla="*/ 538 h 638"/>
                  <a:gd name="T6" fmla="*/ 149 w 149"/>
                  <a:gd name="T7" fmla="*/ 572 h 638"/>
                  <a:gd name="T8" fmla="*/ 101 w 149"/>
                  <a:gd name="T9" fmla="*/ 629 h 638"/>
                  <a:gd name="T10" fmla="*/ 27 w 149"/>
                  <a:gd name="T11" fmla="*/ 617 h 638"/>
                  <a:gd name="T12" fmla="*/ 0 w 149"/>
                  <a:gd name="T13" fmla="*/ 56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638">
                    <a:moveTo>
                      <a:pt x="0" y="568"/>
                    </a:moveTo>
                    <a:cubicBezTo>
                      <a:pt x="24" y="379"/>
                      <a:pt x="49" y="190"/>
                      <a:pt x="74" y="0"/>
                    </a:cubicBezTo>
                    <a:cubicBezTo>
                      <a:pt x="98" y="180"/>
                      <a:pt x="121" y="359"/>
                      <a:pt x="145" y="538"/>
                    </a:cubicBezTo>
                    <a:cubicBezTo>
                      <a:pt x="146" y="549"/>
                      <a:pt x="148" y="560"/>
                      <a:pt x="149" y="572"/>
                    </a:cubicBezTo>
                    <a:cubicBezTo>
                      <a:pt x="142" y="596"/>
                      <a:pt x="126" y="620"/>
                      <a:pt x="101" y="629"/>
                    </a:cubicBezTo>
                    <a:cubicBezTo>
                      <a:pt x="77" y="638"/>
                      <a:pt x="47" y="635"/>
                      <a:pt x="27" y="617"/>
                    </a:cubicBezTo>
                    <a:cubicBezTo>
                      <a:pt x="13" y="605"/>
                      <a:pt x="2" y="587"/>
                      <a:pt x="0" y="5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5503545" y="280670"/>
            <a:ext cx="1192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GMM 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8935A7-B690-4838-971D-D3E4517F399F}"/>
              </a:ext>
            </a:extLst>
          </p:cNvPr>
          <p:cNvSpPr txBox="1"/>
          <p:nvPr/>
        </p:nvSpPr>
        <p:spPr>
          <a:xfrm>
            <a:off x="8854785" y="6155982"/>
            <a:ext cx="6188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📅</a:t>
            </a:r>
            <a:r>
              <a:rPr lang="en-US" altLang="zh-CN" sz="2000" dirty="0"/>
              <a:t>2021-05-09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5C8B58-56AC-4832-976D-AC28375C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1511" y="1149119"/>
            <a:ext cx="5915164" cy="2783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EA9325-4898-4541-8F2C-29EA7C6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34" y="2572936"/>
            <a:ext cx="495253" cy="369332"/>
          </a:xfrm>
          <a:prstGeom prst="rect">
            <a:avLst/>
          </a:prstGeom>
        </p:spPr>
      </p:pic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-457199" y="274052"/>
            <a:ext cx="399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参数估计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5">
            <a:extLst>
              <a:ext uri="{FF2B5EF4-FFF2-40B4-BE49-F238E27FC236}">
                <a16:creationId xmlns:a16="http://schemas.microsoft.com/office/drawing/2014/main" id="{1CE72381-D9AF-4B0E-ADBC-A0041D5E30B1}"/>
              </a:ext>
            </a:extLst>
          </p:cNvPr>
          <p:cNvSpPr txBox="1"/>
          <p:nvPr/>
        </p:nvSpPr>
        <p:spPr>
          <a:xfrm>
            <a:off x="7648743" y="4510667"/>
            <a:ext cx="4219233" cy="1384995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hlinkClick r:id="rId5" action="ppaction://hlinksldjump"/>
              </a:rPr>
              <a:t>E-M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算法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E 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Expectation</a:t>
            </a:r>
            <a:r>
              <a:rPr lang="en-US" altLang="zh-CN" sz="2800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M (Max)</a:t>
            </a:r>
          </a:p>
        </p:txBody>
      </p:sp>
      <p:sp>
        <p:nvSpPr>
          <p:cNvPr id="11" name="文本框 25">
            <a:extLst>
              <a:ext uri="{FF2B5EF4-FFF2-40B4-BE49-F238E27FC236}">
                <a16:creationId xmlns:a16="http://schemas.microsoft.com/office/drawing/2014/main" id="{CDE49A06-A2C7-4E43-A292-23E16831CED4}"/>
              </a:ext>
            </a:extLst>
          </p:cNvPr>
          <p:cNvSpPr txBox="1"/>
          <p:nvPr/>
        </p:nvSpPr>
        <p:spPr>
          <a:xfrm>
            <a:off x="2746066" y="4865567"/>
            <a:ext cx="3169920" cy="707886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❌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解析解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DB565E-2936-4E0A-93CB-46F19F523B83}"/>
              </a:ext>
            </a:extLst>
          </p:cNvPr>
          <p:cNvSpPr txBox="1"/>
          <p:nvPr/>
        </p:nvSpPr>
        <p:spPr>
          <a:xfrm>
            <a:off x="9949745" y="5862731"/>
            <a:ext cx="691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✅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DE317D-E92F-4631-82E5-B3EC0B1BB1DF}"/>
              </a:ext>
            </a:extLst>
          </p:cNvPr>
          <p:cNvSpPr txBox="1"/>
          <p:nvPr/>
        </p:nvSpPr>
        <p:spPr>
          <a:xfrm>
            <a:off x="735326" y="1560929"/>
            <a:ext cx="318361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🆚   </a:t>
            </a:r>
            <a:r>
              <a:rPr lang="zh-CN" altLang="en-US" sz="2800" b="1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极大似然估计</a:t>
            </a:r>
          </a:p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C470DC-D5A0-442D-84DD-CAD2CC87302D}"/>
              </a:ext>
            </a:extLst>
          </p:cNvPr>
          <p:cNvSpPr txBox="1"/>
          <p:nvPr/>
        </p:nvSpPr>
        <p:spPr>
          <a:xfrm>
            <a:off x="3657600" y="-11117"/>
            <a:ext cx="12590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/>
              <a:t>❓</a:t>
            </a: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2EA6BFED-FC86-4382-966F-44601ECC105C}"/>
              </a:ext>
            </a:extLst>
          </p:cNvPr>
          <p:cNvSpPr txBox="1"/>
          <p:nvPr/>
        </p:nvSpPr>
        <p:spPr>
          <a:xfrm>
            <a:off x="6064404" y="548412"/>
            <a:ext cx="5022106" cy="584775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适用区别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90266A-36C8-4BF4-B86B-DB6777858A83}"/>
              </a:ext>
            </a:extLst>
          </p:cNvPr>
          <p:cNvSpPr txBox="1"/>
          <p:nvPr/>
        </p:nvSpPr>
        <p:spPr>
          <a:xfrm>
            <a:off x="7229986" y="3057433"/>
            <a:ext cx="54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9C6818-EA36-4ADF-A2AC-D4096A5B4E86}"/>
              </a:ext>
            </a:extLst>
          </p:cNvPr>
          <p:cNvSpPr txBox="1"/>
          <p:nvPr/>
        </p:nvSpPr>
        <p:spPr>
          <a:xfrm>
            <a:off x="11161669" y="6201285"/>
            <a:ext cx="494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5️⃣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0B0154-EA8A-4E73-8879-9B7B9CE2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24" y="4095048"/>
            <a:ext cx="7491545" cy="852968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66AA85B-3BAD-4D30-86D4-33C883AA76E4}"/>
              </a:ext>
            </a:extLst>
          </p:cNvPr>
          <p:cNvSpPr/>
          <p:nvPr/>
        </p:nvSpPr>
        <p:spPr>
          <a:xfrm>
            <a:off x="3555659" y="2991818"/>
            <a:ext cx="1908473" cy="52763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观测数据</a:t>
            </a:r>
            <a:r>
              <a:rPr lang="en-US" altLang="zh-CN" dirty="0"/>
              <a:t>+ </a:t>
            </a:r>
            <a:r>
              <a:rPr lang="zh-CN" altLang="en-US" dirty="0"/>
              <a:t>有</a:t>
            </a:r>
            <a:r>
              <a:rPr lang="en-US" altLang="zh-CN" dirty="0"/>
              <a:t>k</a:t>
            </a:r>
            <a:r>
              <a:rPr lang="zh-CN" altLang="en-US" dirty="0"/>
              <a:t>个高斯模型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  <p:bldP spid="20" grpId="0"/>
      <p:bldP spid="25" grpId="0"/>
      <p:bldP spid="19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0" y="272027"/>
            <a:ext cx="431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 Algorithm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09655" y="364360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波形 17">
            <a:extLst>
              <a:ext uri="{FF2B5EF4-FFF2-40B4-BE49-F238E27FC236}">
                <a16:creationId xmlns:a16="http://schemas.microsoft.com/office/drawing/2014/main" id="{E9EC59B2-EFA2-4AAE-8F63-0C251D0886E4}"/>
              </a:ext>
            </a:extLst>
          </p:cNvPr>
          <p:cNvSpPr/>
          <p:nvPr/>
        </p:nvSpPr>
        <p:spPr>
          <a:xfrm>
            <a:off x="304799" y="1036320"/>
            <a:ext cx="1991495" cy="914400"/>
          </a:xfrm>
          <a:prstGeom prst="wav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</a:t>
            </a:r>
            <a:r>
              <a:rPr lang="zh-CN" altLang="en-US" dirty="0"/>
              <a:t>参数估计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BFB82071-346F-4E28-AB04-FDDBE669EEEE}"/>
              </a:ext>
            </a:extLst>
          </p:cNvPr>
          <p:cNvSpPr/>
          <p:nvPr/>
        </p:nvSpPr>
        <p:spPr>
          <a:xfrm rot="440638">
            <a:off x="1954731" y="1962455"/>
            <a:ext cx="566859" cy="47562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497D68C-DB1E-4424-80DD-800964F1AD94}"/>
              </a:ext>
            </a:extLst>
          </p:cNvPr>
          <p:cNvSpPr/>
          <p:nvPr/>
        </p:nvSpPr>
        <p:spPr>
          <a:xfrm>
            <a:off x="2586933" y="1974811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B23E380-B0BF-4D46-9383-F55C7906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32" y="1189779"/>
            <a:ext cx="5274214" cy="53783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7E68834-06B1-4E6F-929E-758C3538B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206" y="1901071"/>
            <a:ext cx="7983616" cy="252484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F21559E-A51F-4240-88A6-AD18DE1C2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36" y="4754875"/>
            <a:ext cx="10423806" cy="1738765"/>
          </a:xfrm>
          <a:prstGeom prst="rect">
            <a:avLst/>
          </a:prstGeom>
        </p:spPr>
      </p:pic>
      <p:sp>
        <p:nvSpPr>
          <p:cNvPr id="40" name="箭头: 右 39">
            <a:extLst>
              <a:ext uri="{FF2B5EF4-FFF2-40B4-BE49-F238E27FC236}">
                <a16:creationId xmlns:a16="http://schemas.microsoft.com/office/drawing/2014/main" id="{1874C12E-160C-4547-90DB-F29C4F624149}"/>
              </a:ext>
            </a:extLst>
          </p:cNvPr>
          <p:cNvSpPr/>
          <p:nvPr/>
        </p:nvSpPr>
        <p:spPr>
          <a:xfrm rot="8880907">
            <a:off x="4178433" y="4241751"/>
            <a:ext cx="1663300" cy="350363"/>
          </a:xfrm>
          <a:prstGeom prst="rightArrow">
            <a:avLst>
              <a:gd name="adj1" fmla="val 54946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3604E32-90EC-4D56-8213-5C7F698715FD}"/>
              </a:ext>
            </a:extLst>
          </p:cNvPr>
          <p:cNvSpPr/>
          <p:nvPr/>
        </p:nvSpPr>
        <p:spPr>
          <a:xfrm>
            <a:off x="594774" y="3488451"/>
            <a:ext cx="2955791" cy="53643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已知第</a:t>
            </a:r>
            <a:r>
              <a:rPr lang="en-US" altLang="zh-CN" dirty="0" err="1"/>
              <a:t>i</a:t>
            </a:r>
            <a:r>
              <a:rPr lang="zh-CN" altLang="en-US" dirty="0"/>
              <a:t>个观测值</a:t>
            </a:r>
            <a:r>
              <a:rPr lang="en-US" altLang="zh-CN" dirty="0"/>
              <a:t>  </a:t>
            </a:r>
            <a:r>
              <a:rPr lang="zh-CN" altLang="en-US" dirty="0"/>
              <a:t>来自第</a:t>
            </a:r>
            <a:r>
              <a:rPr lang="en-US" altLang="zh-CN" dirty="0"/>
              <a:t>k</a:t>
            </a:r>
            <a:r>
              <a:rPr lang="zh-CN" altLang="en-US" dirty="0"/>
              <a:t>个分支的概率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9645497-732E-4CA3-892A-CAFAF5D5897D}"/>
              </a:ext>
            </a:extLst>
          </p:cNvPr>
          <p:cNvSpPr txBox="1"/>
          <p:nvPr/>
        </p:nvSpPr>
        <p:spPr>
          <a:xfrm>
            <a:off x="11521828" y="5774108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6️⃣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A0804E-71FB-4213-A1F7-BB81DCEC2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21" y="3532402"/>
            <a:ext cx="241938" cy="202916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80DD990-0654-405A-B05C-2928DF405F53}"/>
              </a:ext>
            </a:extLst>
          </p:cNvPr>
          <p:cNvSpPr/>
          <p:nvPr/>
        </p:nvSpPr>
        <p:spPr>
          <a:xfrm>
            <a:off x="8126791" y="5006041"/>
            <a:ext cx="3301227" cy="45527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明确隐变量和求隐变量的期望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091DEC-D9D7-4E18-8984-2CA24482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320" y="41715"/>
            <a:ext cx="7260533" cy="8184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C4E22A-6F70-408C-BAE1-FA62393BED2A}"/>
              </a:ext>
            </a:extLst>
          </p:cNvPr>
          <p:cNvSpPr/>
          <p:nvPr/>
        </p:nvSpPr>
        <p:spPr>
          <a:xfrm>
            <a:off x="3994484" y="0"/>
            <a:ext cx="7299158" cy="853618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7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6" grpId="0" animBg="1"/>
      <p:bldP spid="40" grpId="0" animBg="1"/>
      <p:bldP spid="4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3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 Algorithm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09655" y="364360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波形 17">
            <a:extLst>
              <a:ext uri="{FF2B5EF4-FFF2-40B4-BE49-F238E27FC236}">
                <a16:creationId xmlns:a16="http://schemas.microsoft.com/office/drawing/2014/main" id="{E9EC59B2-EFA2-4AAE-8F63-0C251D0886E4}"/>
              </a:ext>
            </a:extLst>
          </p:cNvPr>
          <p:cNvSpPr/>
          <p:nvPr/>
        </p:nvSpPr>
        <p:spPr>
          <a:xfrm>
            <a:off x="304799" y="1036320"/>
            <a:ext cx="1991495" cy="914400"/>
          </a:xfrm>
          <a:prstGeom prst="wav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</a:t>
            </a:r>
            <a:r>
              <a:rPr lang="zh-CN" altLang="en-US" dirty="0"/>
              <a:t>参数估计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A7FCEB3-4EB5-4B2D-8AFC-B284E9B1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93" y="2348063"/>
            <a:ext cx="4355031" cy="914401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117F3F-E3DC-45FC-849C-13EF9C4CC267}"/>
              </a:ext>
            </a:extLst>
          </p:cNvPr>
          <p:cNvSpPr/>
          <p:nvPr/>
        </p:nvSpPr>
        <p:spPr>
          <a:xfrm>
            <a:off x="1527788" y="2829193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074809C-2087-4AD4-90D6-4012612214D5}"/>
              </a:ext>
            </a:extLst>
          </p:cNvPr>
          <p:cNvSpPr/>
          <p:nvPr/>
        </p:nvSpPr>
        <p:spPr>
          <a:xfrm rot="5090869">
            <a:off x="1465326" y="2203111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FAFD775-D032-4775-827D-7E45DCF219D6}"/>
              </a:ext>
            </a:extLst>
          </p:cNvPr>
          <p:cNvSpPr/>
          <p:nvPr/>
        </p:nvSpPr>
        <p:spPr>
          <a:xfrm>
            <a:off x="1976788" y="4240460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E4C6921-26E6-4F5E-8ADD-513B6F4CD32B}"/>
              </a:ext>
            </a:extLst>
          </p:cNvPr>
          <p:cNvSpPr/>
          <p:nvPr/>
        </p:nvSpPr>
        <p:spPr>
          <a:xfrm rot="5090869">
            <a:off x="1914326" y="3527084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1CF28A3-3379-47EB-ACB1-76CFEDB99BDC}"/>
              </a:ext>
            </a:extLst>
          </p:cNvPr>
          <p:cNvSpPr/>
          <p:nvPr/>
        </p:nvSpPr>
        <p:spPr>
          <a:xfrm>
            <a:off x="4760031" y="4091716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最大化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4A3DF0-31B8-422C-A2AF-2121AE2A8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28" y="4033648"/>
            <a:ext cx="2119886" cy="67865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AB917AE-D8B6-418D-8505-BFDBAA0F80B6}"/>
              </a:ext>
            </a:extLst>
          </p:cNvPr>
          <p:cNvSpPr txBox="1"/>
          <p:nvPr/>
        </p:nvSpPr>
        <p:spPr>
          <a:xfrm>
            <a:off x="11455618" y="6200368"/>
            <a:ext cx="510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7️⃣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665383C-A5B3-448A-BE27-B3F2F34AB7E3}"/>
              </a:ext>
            </a:extLst>
          </p:cNvPr>
          <p:cNvSpPr/>
          <p:nvPr/>
        </p:nvSpPr>
        <p:spPr>
          <a:xfrm>
            <a:off x="3176326" y="1921723"/>
            <a:ext cx="2442047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简化假设分布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468C98-2E03-4752-B3E0-09B1098F9505}"/>
              </a:ext>
            </a:extLst>
          </p:cNvPr>
          <p:cNvSpPr txBox="1"/>
          <p:nvPr/>
        </p:nvSpPr>
        <p:spPr>
          <a:xfrm>
            <a:off x="9573062" y="3009281"/>
            <a:ext cx="70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✔️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5E78787B-6B4B-4BDE-A9C2-D77CE39B49E8}"/>
              </a:ext>
            </a:extLst>
          </p:cNvPr>
          <p:cNvSpPr/>
          <p:nvPr/>
        </p:nvSpPr>
        <p:spPr>
          <a:xfrm rot="21435716">
            <a:off x="3569819" y="4158495"/>
            <a:ext cx="874460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08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 Algorithm</a:t>
            </a:r>
          </a:p>
        </p:txBody>
      </p:sp>
      <p:sp>
        <p:nvSpPr>
          <p:cNvPr id="18" name="波形 17">
            <a:extLst>
              <a:ext uri="{FF2B5EF4-FFF2-40B4-BE49-F238E27FC236}">
                <a16:creationId xmlns:a16="http://schemas.microsoft.com/office/drawing/2014/main" id="{E9EC59B2-EFA2-4AAE-8F63-0C251D0886E4}"/>
              </a:ext>
            </a:extLst>
          </p:cNvPr>
          <p:cNvSpPr/>
          <p:nvPr/>
        </p:nvSpPr>
        <p:spPr>
          <a:xfrm>
            <a:off x="304799" y="1036320"/>
            <a:ext cx="1991495" cy="914400"/>
          </a:xfrm>
          <a:prstGeom prst="wav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</a:t>
            </a:r>
            <a:r>
              <a:rPr lang="zh-CN" altLang="en-US" dirty="0"/>
              <a:t>参数估计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117F3F-E3DC-45FC-849C-13EF9C4CC267}"/>
              </a:ext>
            </a:extLst>
          </p:cNvPr>
          <p:cNvSpPr/>
          <p:nvPr/>
        </p:nvSpPr>
        <p:spPr>
          <a:xfrm>
            <a:off x="1443922" y="2917758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074809C-2087-4AD4-90D6-4012612214D5}"/>
              </a:ext>
            </a:extLst>
          </p:cNvPr>
          <p:cNvSpPr/>
          <p:nvPr/>
        </p:nvSpPr>
        <p:spPr>
          <a:xfrm rot="5090869">
            <a:off x="1465326" y="2203111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FAFD775-D032-4775-827D-7E45DCF219D6}"/>
              </a:ext>
            </a:extLst>
          </p:cNvPr>
          <p:cNvSpPr/>
          <p:nvPr/>
        </p:nvSpPr>
        <p:spPr>
          <a:xfrm>
            <a:off x="1802046" y="4240460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E4C6921-26E6-4F5E-8ADD-513B6F4CD32B}"/>
              </a:ext>
            </a:extLst>
          </p:cNvPr>
          <p:cNvSpPr/>
          <p:nvPr/>
        </p:nvSpPr>
        <p:spPr>
          <a:xfrm rot="5090869">
            <a:off x="1829931" y="3527713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E414198-5644-433D-B7F2-CA7E5A07BEDD}"/>
              </a:ext>
            </a:extLst>
          </p:cNvPr>
          <p:cNvSpPr/>
          <p:nvPr/>
        </p:nvSpPr>
        <p:spPr>
          <a:xfrm rot="18375545">
            <a:off x="2421523" y="3021642"/>
            <a:ext cx="2413617" cy="2461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CBBADBE-F931-454C-84FD-89697ED68314}"/>
              </a:ext>
            </a:extLst>
          </p:cNvPr>
          <p:cNvSpPr/>
          <p:nvPr/>
        </p:nvSpPr>
        <p:spPr>
          <a:xfrm>
            <a:off x="4504712" y="1070388"/>
            <a:ext cx="1066529" cy="34255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5A26BA-1EE7-43A4-9B6A-B945E9AD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56" y="1661786"/>
            <a:ext cx="7186888" cy="32704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E97A4-E2F9-4E39-A263-26A54A5F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0" y="5420273"/>
            <a:ext cx="4188109" cy="9900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A6AAB6-EAEE-4D0B-9A0B-E84807DD2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55" y="5523646"/>
            <a:ext cx="4266325" cy="91439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44432AD-BCB0-4BC6-B71E-ACF1450A2E32}"/>
              </a:ext>
            </a:extLst>
          </p:cNvPr>
          <p:cNvSpPr txBox="1"/>
          <p:nvPr/>
        </p:nvSpPr>
        <p:spPr>
          <a:xfrm>
            <a:off x="11590719" y="6292334"/>
            <a:ext cx="41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8️⃣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2733F4-05A7-4AB9-8442-33671FD53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018" y="1021121"/>
            <a:ext cx="2555220" cy="391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895408-FA55-40BC-9E24-610A81993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689" y="173930"/>
            <a:ext cx="7690607" cy="7531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DB66D0D-B90E-469A-B692-A2CE27FE9E2C}"/>
              </a:ext>
            </a:extLst>
          </p:cNvPr>
          <p:cNvSpPr/>
          <p:nvPr/>
        </p:nvSpPr>
        <p:spPr>
          <a:xfrm>
            <a:off x="3584415" y="272027"/>
            <a:ext cx="537411" cy="28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19AF32-60E0-4D9B-810E-D2C2F6ADA303}"/>
              </a:ext>
            </a:extLst>
          </p:cNvPr>
          <p:cNvSpPr/>
          <p:nvPr/>
        </p:nvSpPr>
        <p:spPr>
          <a:xfrm>
            <a:off x="4060236" y="112295"/>
            <a:ext cx="7257470" cy="7531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 animBg="1"/>
      <p:bldP spid="27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0" y="272027"/>
            <a:ext cx="418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 Algorithm</a:t>
            </a:r>
          </a:p>
        </p:txBody>
      </p:sp>
      <p:sp>
        <p:nvSpPr>
          <p:cNvPr id="18" name="波形 17">
            <a:extLst>
              <a:ext uri="{FF2B5EF4-FFF2-40B4-BE49-F238E27FC236}">
                <a16:creationId xmlns:a16="http://schemas.microsoft.com/office/drawing/2014/main" id="{E9EC59B2-EFA2-4AAE-8F63-0C251D0886E4}"/>
              </a:ext>
            </a:extLst>
          </p:cNvPr>
          <p:cNvSpPr/>
          <p:nvPr/>
        </p:nvSpPr>
        <p:spPr>
          <a:xfrm>
            <a:off x="304799" y="1036320"/>
            <a:ext cx="1991495" cy="914400"/>
          </a:xfrm>
          <a:prstGeom prst="wav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</a:t>
            </a:r>
            <a:r>
              <a:rPr lang="zh-CN" altLang="en-US" dirty="0"/>
              <a:t>参数估计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117F3F-E3DC-45FC-849C-13EF9C4CC267}"/>
              </a:ext>
            </a:extLst>
          </p:cNvPr>
          <p:cNvSpPr/>
          <p:nvPr/>
        </p:nvSpPr>
        <p:spPr>
          <a:xfrm>
            <a:off x="1443922" y="2917758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074809C-2087-4AD4-90D6-4012612214D5}"/>
              </a:ext>
            </a:extLst>
          </p:cNvPr>
          <p:cNvSpPr/>
          <p:nvPr/>
        </p:nvSpPr>
        <p:spPr>
          <a:xfrm rot="5090869">
            <a:off x="1465326" y="2203111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FAFD775-D032-4775-827D-7E45DCF219D6}"/>
              </a:ext>
            </a:extLst>
          </p:cNvPr>
          <p:cNvSpPr/>
          <p:nvPr/>
        </p:nvSpPr>
        <p:spPr>
          <a:xfrm>
            <a:off x="1802046" y="4240460"/>
            <a:ext cx="1065733" cy="38100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E4C6921-26E6-4F5E-8ADD-513B6F4CD32B}"/>
              </a:ext>
            </a:extLst>
          </p:cNvPr>
          <p:cNvSpPr/>
          <p:nvPr/>
        </p:nvSpPr>
        <p:spPr>
          <a:xfrm rot="5090869">
            <a:off x="1829931" y="3527713"/>
            <a:ext cx="730201" cy="396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E414198-5644-433D-B7F2-CA7E5A07BEDD}"/>
              </a:ext>
            </a:extLst>
          </p:cNvPr>
          <p:cNvSpPr/>
          <p:nvPr/>
        </p:nvSpPr>
        <p:spPr>
          <a:xfrm rot="18994399">
            <a:off x="2622987" y="3181221"/>
            <a:ext cx="2359378" cy="4165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B1FA8-3F48-472B-9BD3-A5AC7BF9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33" y="1911651"/>
            <a:ext cx="5176050" cy="203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108FDD-20F2-4C86-BD2A-F4CE760FE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4227105"/>
            <a:ext cx="6494238" cy="8912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BB0EFF-15A6-42D8-9248-C40EA11AF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51" y="5450001"/>
            <a:ext cx="4627796" cy="91945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F535D1AD-E9F8-415F-9A0F-8C124C059837}"/>
              </a:ext>
            </a:extLst>
          </p:cNvPr>
          <p:cNvSpPr/>
          <p:nvPr/>
        </p:nvSpPr>
        <p:spPr>
          <a:xfrm rot="10169172">
            <a:off x="5191836" y="5898699"/>
            <a:ext cx="926148" cy="44214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DDE325D-C017-44A3-AA78-142B09492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84" y="4905062"/>
            <a:ext cx="1602870" cy="4544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6418F05-5EA1-4636-88EF-CD5D9386E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777" y="4857162"/>
            <a:ext cx="882417" cy="56741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8D8386F-C79F-4B61-8881-8E5850487B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033" y="5695612"/>
            <a:ext cx="1153989" cy="28445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6EA08B1-318B-4414-96F5-1E8EA70F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312" y="5826039"/>
            <a:ext cx="3418685" cy="70359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B2A7CD7-5898-4A1E-96AB-40D8F5CBA48D}"/>
              </a:ext>
            </a:extLst>
          </p:cNvPr>
          <p:cNvSpPr txBox="1"/>
          <p:nvPr/>
        </p:nvSpPr>
        <p:spPr>
          <a:xfrm>
            <a:off x="11552549" y="6254700"/>
            <a:ext cx="473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9️⃣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E92AD36-7059-4102-8F4D-EDA75A9ADFC8}"/>
              </a:ext>
            </a:extLst>
          </p:cNvPr>
          <p:cNvSpPr/>
          <p:nvPr/>
        </p:nvSpPr>
        <p:spPr>
          <a:xfrm>
            <a:off x="4589554" y="1068239"/>
            <a:ext cx="1066529" cy="342551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8F4CC85-DFBD-4A44-9E75-0561C6A65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397" y="1068239"/>
            <a:ext cx="2555220" cy="391818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C70A03C6-15BD-4B54-AC97-CC47BBA7FF00}"/>
              </a:ext>
            </a:extLst>
          </p:cNvPr>
          <p:cNvSpPr/>
          <p:nvPr/>
        </p:nvSpPr>
        <p:spPr>
          <a:xfrm rot="384351">
            <a:off x="3436490" y="5225593"/>
            <a:ext cx="3075434" cy="30320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0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  <p:bldP spid="25" grpId="0" animBg="1"/>
      <p:bldP spid="27" grpId="0" animBg="1"/>
      <p:bldP spid="17" grpId="0" animBg="1"/>
      <p:bldP spid="26" grpId="0" animBg="1"/>
      <p:bldP spid="21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-1302329" y="293102"/>
            <a:ext cx="57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E-M Algorithm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2308596" y="366385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The Research Progress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25">
            <a:extLst>
              <a:ext uri="{FF2B5EF4-FFF2-40B4-BE49-F238E27FC236}">
                <a16:creationId xmlns:a16="http://schemas.microsoft.com/office/drawing/2014/main" id="{631D0835-8ADB-4F9B-8468-2611514E9A8E}"/>
              </a:ext>
            </a:extLst>
          </p:cNvPr>
          <p:cNvSpPr txBox="1"/>
          <p:nvPr/>
        </p:nvSpPr>
        <p:spPr>
          <a:xfrm>
            <a:off x="2281829" y="3994450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GMM &amp; E-M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9DBDDD-0A67-4B74-A8F0-22EF74981059}"/>
              </a:ext>
            </a:extLst>
          </p:cNvPr>
          <p:cNvSpPr txBox="1"/>
          <p:nvPr/>
        </p:nvSpPr>
        <p:spPr>
          <a:xfrm>
            <a:off x="6956981" y="4505571"/>
            <a:ext cx="6985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❤️</a:t>
            </a:r>
            <a:r>
              <a:rPr lang="en-US" altLang="zh-CN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adv  </a:t>
            </a:r>
            <a:r>
              <a:rPr lang="zh-CN" altLang="en-US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最终一定能够收敛 ，稳定；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2E3366-7CDF-4514-A745-FF288EAF0E4F}"/>
              </a:ext>
            </a:extLst>
          </p:cNvPr>
          <p:cNvSpPr txBox="1"/>
          <p:nvPr/>
        </p:nvSpPr>
        <p:spPr>
          <a:xfrm>
            <a:off x="5616225" y="5329246"/>
            <a:ext cx="6985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💔</a:t>
            </a:r>
            <a:r>
              <a:rPr lang="en-US" altLang="zh-CN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dis adv </a:t>
            </a:r>
            <a:r>
              <a:rPr lang="zh-CN" altLang="en-US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可能收敛到局部最大值同时需要一组较好的初始化</a:t>
            </a:r>
            <a:endParaRPr lang="en-US" altLang="zh-CN" sz="1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     缺失数据较多的时候，收敛速度慢。一般配合其他技术；</a:t>
            </a:r>
            <a:endParaRPr lang="en-US" altLang="zh-CN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D10C33-410D-416E-A37A-766C67F1FA02}"/>
              </a:ext>
            </a:extLst>
          </p:cNvPr>
          <p:cNvSpPr txBox="1"/>
          <p:nvPr/>
        </p:nvSpPr>
        <p:spPr>
          <a:xfrm>
            <a:off x="587489" y="4764840"/>
            <a:ext cx="636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❤️</a:t>
            </a:r>
            <a:r>
              <a:rPr lang="en-US" altLang="zh-CN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adv  </a:t>
            </a:r>
            <a:r>
              <a:rPr lang="zh-CN" altLang="en-US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相对于</a:t>
            </a:r>
            <a:r>
              <a:rPr lang="en-US" altLang="zh-CN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k-means</a:t>
            </a:r>
            <a:r>
              <a:rPr lang="zh-CN" altLang="en-US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软聚类的算法，基于概率的聚类；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EED7AA-2369-4801-9697-E36EA66CD1A6}"/>
              </a:ext>
            </a:extLst>
          </p:cNvPr>
          <p:cNvSpPr txBox="1"/>
          <p:nvPr/>
        </p:nvSpPr>
        <p:spPr>
          <a:xfrm>
            <a:off x="654430" y="5429786"/>
            <a:ext cx="257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💔 </a:t>
            </a:r>
            <a:r>
              <a:rPr lang="en-US" altLang="zh-CN" sz="1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dis adv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683B02-FEE9-4D5D-926C-7CC2958CD778}"/>
              </a:ext>
            </a:extLst>
          </p:cNvPr>
          <p:cNvSpPr txBox="1"/>
          <p:nvPr/>
        </p:nvSpPr>
        <p:spPr>
          <a:xfrm>
            <a:off x="11536052" y="6282121"/>
            <a:ext cx="51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8DAC74-F1CB-4FB6-92B1-C32B14F21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596" y="836281"/>
            <a:ext cx="7151424" cy="31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87822" y="1440088"/>
            <a:ext cx="1965600" cy="1969200"/>
            <a:chOff x="8631014" y="2813887"/>
            <a:chExt cx="1198786" cy="1201210"/>
          </a:xfrm>
        </p:grpSpPr>
        <p:grpSp>
          <p:nvGrpSpPr>
            <p:cNvPr id="16" name="组合 79"/>
            <p:cNvGrpSpPr/>
            <p:nvPr/>
          </p:nvGrpSpPr>
          <p:grpSpPr bwMode="auto">
            <a:xfrm>
              <a:off x="8631014" y="2813887"/>
              <a:ext cx="1198786" cy="1201210"/>
              <a:chOff x="6379729" y="2488774"/>
              <a:chExt cx="2513016" cy="2513016"/>
            </a:xfrm>
          </p:grpSpPr>
          <p:sp>
            <p:nvSpPr>
              <p:cNvPr id="1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" name="椭圆 80"/>
            <p:cNvSpPr/>
            <p:nvPr/>
          </p:nvSpPr>
          <p:spPr bwMode="auto">
            <a:xfrm>
              <a:off x="8797255" y="2980462"/>
              <a:ext cx="866305" cy="868059"/>
            </a:xfrm>
            <a:prstGeom prst="ellipse">
              <a:avLst/>
            </a:prstGeom>
            <a:solidFill>
              <a:srgbClr val="44546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8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119" y="3192449"/>
              <a:ext cx="442574" cy="442574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584947" y="3733705"/>
            <a:ext cx="5022106" cy="1231106"/>
            <a:chOff x="4269793" y="3733705"/>
            <a:chExt cx="5022106" cy="1231106"/>
          </a:xfrm>
        </p:grpSpPr>
        <p:sp>
          <p:nvSpPr>
            <p:cNvPr id="21" name="文本框 20"/>
            <p:cNvSpPr txBox="1"/>
            <p:nvPr/>
          </p:nvSpPr>
          <p:spPr>
            <a:xfrm>
              <a:off x="4300881" y="3733705"/>
              <a:ext cx="49599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69793" y="4441591"/>
              <a:ext cx="5022106" cy="523220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4546A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The Difficulty Of Practice </a:t>
              </a:r>
              <a:endPara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D6FD1B9A-26B6-449B-87F6-BBEAC5E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1" y="4049162"/>
            <a:ext cx="6408683" cy="2523009"/>
          </a:xfrm>
          <a:prstGeom prst="rect">
            <a:avLst/>
          </a:prstGeom>
        </p:spPr>
      </p:pic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-1302329" y="2931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03.E-M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2308596" y="366385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The Research Progress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3BA72-5C91-4E07-8D3D-0BD67C93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0" y="1228210"/>
            <a:ext cx="3104278" cy="2750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BE88C3-482B-4C84-9340-822B9D15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153" y="4090185"/>
            <a:ext cx="3145809" cy="24916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CB9AD4-4850-4344-A461-84B7539BB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44657"/>
            <a:ext cx="3426616" cy="27360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3E877F-72C6-4C13-A7A9-8D83B13A2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724" y="1251546"/>
            <a:ext cx="3023049" cy="24916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1E4493-C8EF-4CE6-8AE4-738BACC75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233" y="1276937"/>
            <a:ext cx="3040710" cy="246624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75FB7DA-0359-4811-A38A-177FCB198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290" y="4049162"/>
            <a:ext cx="3040710" cy="242396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F99F703-DF8D-4800-BA04-F312389A3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3824" t="74096" r="77362" b="3843"/>
          <a:stretch>
            <a:fillRect/>
          </a:stretch>
        </p:blipFill>
        <p:spPr>
          <a:xfrm>
            <a:off x="1593467" y="5956736"/>
            <a:ext cx="602978" cy="594160"/>
          </a:xfrm>
          <a:custGeom>
            <a:avLst/>
            <a:gdLst>
              <a:gd name="connsiteX0" fmla="*/ 387273 w 774546"/>
              <a:gd name="connsiteY0" fmla="*/ 0 h 763218"/>
              <a:gd name="connsiteX1" fmla="*/ 774546 w 774546"/>
              <a:gd name="connsiteY1" fmla="*/ 381609 h 763218"/>
              <a:gd name="connsiteX2" fmla="*/ 387273 w 774546"/>
              <a:gd name="connsiteY2" fmla="*/ 763218 h 763218"/>
              <a:gd name="connsiteX3" fmla="*/ 0 w 774546"/>
              <a:gd name="connsiteY3" fmla="*/ 381609 h 763218"/>
              <a:gd name="connsiteX4" fmla="*/ 387273 w 774546"/>
              <a:gd name="connsiteY4" fmla="*/ 0 h 76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546" h="763218">
                <a:moveTo>
                  <a:pt x="387273" y="0"/>
                </a:moveTo>
                <a:cubicBezTo>
                  <a:pt x="601158" y="0"/>
                  <a:pt x="774546" y="170852"/>
                  <a:pt x="774546" y="381609"/>
                </a:cubicBezTo>
                <a:cubicBezTo>
                  <a:pt x="774546" y="592366"/>
                  <a:pt x="601158" y="763218"/>
                  <a:pt x="387273" y="763218"/>
                </a:cubicBezTo>
                <a:cubicBezTo>
                  <a:pt x="173388" y="763218"/>
                  <a:pt x="0" y="592366"/>
                  <a:pt x="0" y="381609"/>
                </a:cubicBezTo>
                <a:cubicBezTo>
                  <a:pt x="0" y="170852"/>
                  <a:pt x="173388" y="0"/>
                  <a:pt x="387273" y="0"/>
                </a:cubicBezTo>
                <a:close/>
              </a:path>
            </a:pathLst>
          </a:cu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E8B1499-742D-4B8D-AFA4-E774A6C89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59476" t="74421" r="28625"/>
          <a:stretch>
            <a:fillRect/>
          </a:stretch>
        </p:blipFill>
        <p:spPr>
          <a:xfrm>
            <a:off x="4516384" y="5910664"/>
            <a:ext cx="762628" cy="645353"/>
          </a:xfrm>
          <a:custGeom>
            <a:avLst/>
            <a:gdLst>
              <a:gd name="connsiteX0" fmla="*/ 381314 w 762628"/>
              <a:gd name="connsiteY0" fmla="*/ 0 h 645353"/>
              <a:gd name="connsiteX1" fmla="*/ 762628 w 762628"/>
              <a:gd name="connsiteY1" fmla="*/ 322677 h 645353"/>
              <a:gd name="connsiteX2" fmla="*/ 458162 w 762628"/>
              <a:gd name="connsiteY2" fmla="*/ 638798 h 645353"/>
              <a:gd name="connsiteX3" fmla="*/ 381326 w 762628"/>
              <a:gd name="connsiteY3" fmla="*/ 645353 h 645353"/>
              <a:gd name="connsiteX4" fmla="*/ 381303 w 762628"/>
              <a:gd name="connsiteY4" fmla="*/ 645353 h 645353"/>
              <a:gd name="connsiteX5" fmla="*/ 304466 w 762628"/>
              <a:gd name="connsiteY5" fmla="*/ 638798 h 645353"/>
              <a:gd name="connsiteX6" fmla="*/ 0 w 762628"/>
              <a:gd name="connsiteY6" fmla="*/ 322677 h 645353"/>
              <a:gd name="connsiteX7" fmla="*/ 381314 w 762628"/>
              <a:gd name="connsiteY7" fmla="*/ 0 h 64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628" h="645353">
                <a:moveTo>
                  <a:pt x="381314" y="0"/>
                </a:moveTo>
                <a:cubicBezTo>
                  <a:pt x="591908" y="0"/>
                  <a:pt x="762628" y="144467"/>
                  <a:pt x="762628" y="322677"/>
                </a:cubicBezTo>
                <a:cubicBezTo>
                  <a:pt x="762628" y="478611"/>
                  <a:pt x="631921" y="608710"/>
                  <a:pt x="458162" y="638798"/>
                </a:cubicBezTo>
                <a:lnTo>
                  <a:pt x="381326" y="645353"/>
                </a:lnTo>
                <a:lnTo>
                  <a:pt x="381303" y="645353"/>
                </a:lnTo>
                <a:lnTo>
                  <a:pt x="304466" y="638798"/>
                </a:lnTo>
                <a:cubicBezTo>
                  <a:pt x="130708" y="608710"/>
                  <a:pt x="0" y="478611"/>
                  <a:pt x="0" y="322677"/>
                </a:cubicBezTo>
                <a:cubicBezTo>
                  <a:pt x="0" y="144467"/>
                  <a:pt x="170720" y="0"/>
                  <a:pt x="381314" y="0"/>
                </a:cubicBezTo>
                <a:close/>
              </a:path>
            </a:pathLst>
          </a:cu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47301016-41F5-4985-91A8-50B818EE09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6583" t="41532" r="15423" b="38163"/>
          <a:stretch>
            <a:fillRect/>
          </a:stretch>
        </p:blipFill>
        <p:spPr>
          <a:xfrm>
            <a:off x="5561813" y="5085434"/>
            <a:ext cx="595343" cy="595343"/>
          </a:xfrm>
          <a:custGeom>
            <a:avLst/>
            <a:gdLst>
              <a:gd name="connsiteX0" fmla="*/ 273378 w 546756"/>
              <a:gd name="connsiteY0" fmla="*/ 0 h 546756"/>
              <a:gd name="connsiteX1" fmla="*/ 546756 w 546756"/>
              <a:gd name="connsiteY1" fmla="*/ 273378 h 546756"/>
              <a:gd name="connsiteX2" fmla="*/ 273378 w 546756"/>
              <a:gd name="connsiteY2" fmla="*/ 546756 h 546756"/>
              <a:gd name="connsiteX3" fmla="*/ 0 w 546756"/>
              <a:gd name="connsiteY3" fmla="*/ 273378 h 546756"/>
              <a:gd name="connsiteX4" fmla="*/ 273378 w 546756"/>
              <a:gd name="connsiteY4" fmla="*/ 0 h 54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756" h="546756">
                <a:moveTo>
                  <a:pt x="273378" y="0"/>
                </a:moveTo>
                <a:cubicBezTo>
                  <a:pt x="424361" y="0"/>
                  <a:pt x="546756" y="122395"/>
                  <a:pt x="546756" y="273378"/>
                </a:cubicBezTo>
                <a:cubicBezTo>
                  <a:pt x="546756" y="424361"/>
                  <a:pt x="424361" y="546756"/>
                  <a:pt x="273378" y="546756"/>
                </a:cubicBezTo>
                <a:cubicBezTo>
                  <a:pt x="122395" y="546756"/>
                  <a:pt x="0" y="424361"/>
                  <a:pt x="0" y="273378"/>
                </a:cubicBezTo>
                <a:cubicBezTo>
                  <a:pt x="0" y="122395"/>
                  <a:pt x="122395" y="0"/>
                  <a:pt x="2733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93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-457200" y="2931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04.experiment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23A91-F8C4-4EDE-9AE2-3C688002F43E}"/>
              </a:ext>
            </a:extLst>
          </p:cNvPr>
          <p:cNvSpPr txBox="1"/>
          <p:nvPr/>
        </p:nvSpPr>
        <p:spPr>
          <a:xfrm>
            <a:off x="4296103" y="2837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116A85-3197-4F00-B028-BC241910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6" y="1309575"/>
            <a:ext cx="5636173" cy="48676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8055DE-2070-40DA-B276-941A3B14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71" y="2483070"/>
            <a:ext cx="5385519" cy="36513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FD2D66-4343-48C2-A8D0-F7298F5B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771" y="1080151"/>
            <a:ext cx="5530731" cy="120584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3AFED8C-77CB-4A9C-A827-DB4590F53984}"/>
              </a:ext>
            </a:extLst>
          </p:cNvPr>
          <p:cNvSpPr txBox="1"/>
          <p:nvPr/>
        </p:nvSpPr>
        <p:spPr>
          <a:xfrm>
            <a:off x="2907761" y="787763"/>
            <a:ext cx="656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546A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-457200" y="2931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04.experiment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23A91-F8C4-4EDE-9AE2-3C688002F43E}"/>
              </a:ext>
            </a:extLst>
          </p:cNvPr>
          <p:cNvSpPr txBox="1"/>
          <p:nvPr/>
        </p:nvSpPr>
        <p:spPr>
          <a:xfrm>
            <a:off x="4296103" y="28377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AFED8C-77CB-4A9C-A827-DB4590F53984}"/>
              </a:ext>
            </a:extLst>
          </p:cNvPr>
          <p:cNvSpPr txBox="1"/>
          <p:nvPr/>
        </p:nvSpPr>
        <p:spPr>
          <a:xfrm>
            <a:off x="2907761" y="787763"/>
            <a:ext cx="6562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EB95E-BAB9-4457-BCF8-907D2E8E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37" y="1304248"/>
            <a:ext cx="5125771" cy="3931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A945E5-6646-4000-B4EF-65D3D8A7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71" y="384767"/>
            <a:ext cx="4419599" cy="33505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4699A6-ABB4-4C35-92B7-168DD931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968" y="3971520"/>
            <a:ext cx="4246249" cy="26130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0711162-BB23-41E9-98B4-D628D39766D3}"/>
              </a:ext>
            </a:extLst>
          </p:cNvPr>
          <p:cNvSpPr txBox="1"/>
          <p:nvPr/>
        </p:nvSpPr>
        <p:spPr>
          <a:xfrm>
            <a:off x="6289665" y="1875376"/>
            <a:ext cx="599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AAD11A-26BF-43D5-9576-C4EED509466B}"/>
              </a:ext>
            </a:extLst>
          </p:cNvPr>
          <p:cNvSpPr txBox="1"/>
          <p:nvPr/>
        </p:nvSpPr>
        <p:spPr>
          <a:xfrm>
            <a:off x="8381244" y="3653505"/>
            <a:ext cx="385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♦️</a:t>
            </a:r>
          </a:p>
        </p:txBody>
      </p:sp>
    </p:spTree>
    <p:extLst>
      <p:ext uri="{BB962C8B-B14F-4D97-AF65-F5344CB8AC3E}">
        <p14:creationId xmlns:p14="http://schemas.microsoft.com/office/powerpoint/2010/main" val="337037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79"/>
          <p:cNvGrpSpPr/>
          <p:nvPr/>
        </p:nvGrpSpPr>
        <p:grpSpPr bwMode="auto">
          <a:xfrm>
            <a:off x="9218285" y="1982419"/>
            <a:ext cx="1198786" cy="1201210"/>
            <a:chOff x="6379729" y="2488774"/>
            <a:chExt cx="2513016" cy="2513016"/>
          </a:xfrm>
        </p:grpSpPr>
        <p:sp>
          <p:nvSpPr>
            <p:cNvPr id="12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3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椭圆 80"/>
          <p:cNvSpPr/>
          <p:nvPr/>
        </p:nvSpPr>
        <p:spPr bwMode="auto">
          <a:xfrm>
            <a:off x="9384526" y="2148994"/>
            <a:ext cx="866305" cy="868059"/>
          </a:xfrm>
          <a:prstGeom prst="ellipse">
            <a:avLst/>
          </a:prstGeom>
          <a:solidFill>
            <a:srgbClr val="44546A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390" y="2360981"/>
            <a:ext cx="442574" cy="442574"/>
          </a:xfrm>
          <a:prstGeom prst="rect">
            <a:avLst/>
          </a:prstGeom>
        </p:spPr>
      </p:pic>
      <p:grpSp>
        <p:nvGrpSpPr>
          <p:cNvPr id="16" name="组合 79"/>
          <p:cNvGrpSpPr/>
          <p:nvPr/>
        </p:nvGrpSpPr>
        <p:grpSpPr bwMode="auto">
          <a:xfrm>
            <a:off x="2131888" y="2089874"/>
            <a:ext cx="1198786" cy="1201210"/>
            <a:chOff x="6379729" y="2488774"/>
            <a:chExt cx="2513016" cy="2513016"/>
          </a:xfrm>
        </p:grpSpPr>
        <p:sp>
          <p:nvSpPr>
            <p:cNvPr id="17" name="任意多边形 16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椭圆 80"/>
          <p:cNvSpPr/>
          <p:nvPr/>
        </p:nvSpPr>
        <p:spPr bwMode="auto">
          <a:xfrm>
            <a:off x="2298129" y="2259131"/>
            <a:ext cx="866305" cy="868059"/>
          </a:xfrm>
          <a:prstGeom prst="ellipse">
            <a:avLst/>
          </a:prstGeom>
          <a:solidFill>
            <a:srgbClr val="44546A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Freeform 115"/>
          <p:cNvSpPr/>
          <p:nvPr/>
        </p:nvSpPr>
        <p:spPr bwMode="auto">
          <a:xfrm>
            <a:off x="1261183" y="3418760"/>
            <a:ext cx="578573" cy="331938"/>
          </a:xfrm>
          <a:custGeom>
            <a:avLst/>
            <a:gdLst>
              <a:gd name="T0" fmla="*/ 33 w 239"/>
              <a:gd name="T1" fmla="*/ 104 h 246"/>
              <a:gd name="T2" fmla="*/ 38 w 239"/>
              <a:gd name="T3" fmla="*/ 90 h 246"/>
              <a:gd name="T4" fmla="*/ 40 w 239"/>
              <a:gd name="T5" fmla="*/ 78 h 246"/>
              <a:gd name="T6" fmla="*/ 42 w 239"/>
              <a:gd name="T7" fmla="*/ 64 h 246"/>
              <a:gd name="T8" fmla="*/ 49 w 239"/>
              <a:gd name="T9" fmla="*/ 45 h 246"/>
              <a:gd name="T10" fmla="*/ 61 w 239"/>
              <a:gd name="T11" fmla="*/ 28 h 246"/>
              <a:gd name="T12" fmla="*/ 78 w 239"/>
              <a:gd name="T13" fmla="*/ 14 h 246"/>
              <a:gd name="T14" fmla="*/ 99 w 239"/>
              <a:gd name="T15" fmla="*/ 4 h 246"/>
              <a:gd name="T16" fmla="*/ 125 w 239"/>
              <a:gd name="T17" fmla="*/ 0 h 246"/>
              <a:gd name="T18" fmla="*/ 151 w 239"/>
              <a:gd name="T19" fmla="*/ 4 h 246"/>
              <a:gd name="T20" fmla="*/ 175 w 239"/>
              <a:gd name="T21" fmla="*/ 14 h 246"/>
              <a:gd name="T22" fmla="*/ 189 w 239"/>
              <a:gd name="T23" fmla="*/ 26 h 246"/>
              <a:gd name="T24" fmla="*/ 201 w 239"/>
              <a:gd name="T25" fmla="*/ 42 h 246"/>
              <a:gd name="T26" fmla="*/ 208 w 239"/>
              <a:gd name="T27" fmla="*/ 61 h 246"/>
              <a:gd name="T28" fmla="*/ 213 w 239"/>
              <a:gd name="T29" fmla="*/ 80 h 246"/>
              <a:gd name="T30" fmla="*/ 218 w 239"/>
              <a:gd name="T31" fmla="*/ 94 h 246"/>
              <a:gd name="T32" fmla="*/ 218 w 239"/>
              <a:gd name="T33" fmla="*/ 104 h 246"/>
              <a:gd name="T34" fmla="*/ 220 w 239"/>
              <a:gd name="T35" fmla="*/ 118 h 246"/>
              <a:gd name="T36" fmla="*/ 234 w 239"/>
              <a:gd name="T37" fmla="*/ 139 h 246"/>
              <a:gd name="T38" fmla="*/ 239 w 239"/>
              <a:gd name="T39" fmla="*/ 158 h 246"/>
              <a:gd name="T40" fmla="*/ 239 w 239"/>
              <a:gd name="T41" fmla="*/ 177 h 246"/>
              <a:gd name="T42" fmla="*/ 234 w 239"/>
              <a:gd name="T43" fmla="*/ 189 h 246"/>
              <a:gd name="T44" fmla="*/ 229 w 239"/>
              <a:gd name="T45" fmla="*/ 194 h 246"/>
              <a:gd name="T46" fmla="*/ 225 w 239"/>
              <a:gd name="T47" fmla="*/ 189 h 246"/>
              <a:gd name="T48" fmla="*/ 218 w 239"/>
              <a:gd name="T49" fmla="*/ 175 h 246"/>
              <a:gd name="T50" fmla="*/ 213 w 239"/>
              <a:gd name="T51" fmla="*/ 184 h 246"/>
              <a:gd name="T52" fmla="*/ 201 w 239"/>
              <a:gd name="T53" fmla="*/ 203 h 246"/>
              <a:gd name="T54" fmla="*/ 210 w 239"/>
              <a:gd name="T55" fmla="*/ 215 h 246"/>
              <a:gd name="T56" fmla="*/ 220 w 239"/>
              <a:gd name="T57" fmla="*/ 222 h 246"/>
              <a:gd name="T58" fmla="*/ 220 w 239"/>
              <a:gd name="T59" fmla="*/ 229 h 246"/>
              <a:gd name="T60" fmla="*/ 213 w 239"/>
              <a:gd name="T61" fmla="*/ 236 h 246"/>
              <a:gd name="T62" fmla="*/ 199 w 239"/>
              <a:gd name="T63" fmla="*/ 243 h 246"/>
              <a:gd name="T64" fmla="*/ 177 w 239"/>
              <a:gd name="T65" fmla="*/ 246 h 246"/>
              <a:gd name="T66" fmla="*/ 151 w 239"/>
              <a:gd name="T67" fmla="*/ 241 h 246"/>
              <a:gd name="T68" fmla="*/ 130 w 239"/>
              <a:gd name="T69" fmla="*/ 236 h 246"/>
              <a:gd name="T70" fmla="*/ 118 w 239"/>
              <a:gd name="T71" fmla="*/ 236 h 246"/>
              <a:gd name="T72" fmla="*/ 99 w 239"/>
              <a:gd name="T73" fmla="*/ 246 h 246"/>
              <a:gd name="T74" fmla="*/ 80 w 239"/>
              <a:gd name="T75" fmla="*/ 246 h 246"/>
              <a:gd name="T76" fmla="*/ 52 w 239"/>
              <a:gd name="T77" fmla="*/ 246 h 246"/>
              <a:gd name="T78" fmla="*/ 33 w 239"/>
              <a:gd name="T79" fmla="*/ 239 h 246"/>
              <a:gd name="T80" fmla="*/ 28 w 239"/>
              <a:gd name="T81" fmla="*/ 232 h 246"/>
              <a:gd name="T82" fmla="*/ 28 w 239"/>
              <a:gd name="T83" fmla="*/ 224 h 246"/>
              <a:gd name="T84" fmla="*/ 31 w 239"/>
              <a:gd name="T85" fmla="*/ 217 h 246"/>
              <a:gd name="T86" fmla="*/ 38 w 239"/>
              <a:gd name="T87" fmla="*/ 213 h 246"/>
              <a:gd name="T88" fmla="*/ 47 w 239"/>
              <a:gd name="T89" fmla="*/ 210 h 246"/>
              <a:gd name="T90" fmla="*/ 45 w 239"/>
              <a:gd name="T91" fmla="*/ 206 h 246"/>
              <a:gd name="T92" fmla="*/ 33 w 239"/>
              <a:gd name="T93" fmla="*/ 191 h 246"/>
              <a:gd name="T94" fmla="*/ 26 w 239"/>
              <a:gd name="T95" fmla="*/ 175 h 246"/>
              <a:gd name="T96" fmla="*/ 23 w 239"/>
              <a:gd name="T97" fmla="*/ 172 h 246"/>
              <a:gd name="T98" fmla="*/ 19 w 239"/>
              <a:gd name="T99" fmla="*/ 180 h 246"/>
              <a:gd name="T100" fmla="*/ 9 w 239"/>
              <a:gd name="T101" fmla="*/ 189 h 246"/>
              <a:gd name="T102" fmla="*/ 2 w 239"/>
              <a:gd name="T103" fmla="*/ 189 h 246"/>
              <a:gd name="T104" fmla="*/ 0 w 239"/>
              <a:gd name="T105" fmla="*/ 180 h 246"/>
              <a:gd name="T106" fmla="*/ 0 w 239"/>
              <a:gd name="T107" fmla="*/ 158 h 246"/>
              <a:gd name="T108" fmla="*/ 7 w 239"/>
              <a:gd name="T109" fmla="*/ 139 h 246"/>
              <a:gd name="T110" fmla="*/ 21 w 239"/>
              <a:gd name="T111" fmla="*/ 123 h 246"/>
              <a:gd name="T112" fmla="*/ 33 w 239"/>
              <a:gd name="T113" fmla="*/ 11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9" h="246">
                <a:moveTo>
                  <a:pt x="33" y="111"/>
                </a:moveTo>
                <a:lnTo>
                  <a:pt x="33" y="111"/>
                </a:lnTo>
                <a:lnTo>
                  <a:pt x="33" y="109"/>
                </a:lnTo>
                <a:lnTo>
                  <a:pt x="33" y="106"/>
                </a:lnTo>
                <a:lnTo>
                  <a:pt x="33" y="106"/>
                </a:lnTo>
                <a:lnTo>
                  <a:pt x="33" y="104"/>
                </a:lnTo>
                <a:lnTo>
                  <a:pt x="33" y="104"/>
                </a:lnTo>
                <a:lnTo>
                  <a:pt x="33" y="101"/>
                </a:lnTo>
                <a:lnTo>
                  <a:pt x="33" y="99"/>
                </a:lnTo>
                <a:lnTo>
                  <a:pt x="33" y="97"/>
                </a:lnTo>
                <a:lnTo>
                  <a:pt x="35" y="94"/>
                </a:lnTo>
                <a:lnTo>
                  <a:pt x="35" y="94"/>
                </a:lnTo>
                <a:lnTo>
                  <a:pt x="38" y="92"/>
                </a:lnTo>
                <a:lnTo>
                  <a:pt x="38" y="90"/>
                </a:lnTo>
                <a:lnTo>
                  <a:pt x="38" y="87"/>
                </a:lnTo>
                <a:lnTo>
                  <a:pt x="38" y="87"/>
                </a:lnTo>
                <a:lnTo>
                  <a:pt x="38" y="85"/>
                </a:lnTo>
                <a:lnTo>
                  <a:pt x="38" y="82"/>
                </a:lnTo>
                <a:lnTo>
                  <a:pt x="40" y="80"/>
                </a:lnTo>
                <a:lnTo>
                  <a:pt x="40" y="80"/>
                </a:lnTo>
                <a:lnTo>
                  <a:pt x="40" y="78"/>
                </a:lnTo>
                <a:lnTo>
                  <a:pt x="40" y="78"/>
                </a:lnTo>
                <a:lnTo>
                  <a:pt x="40" y="75"/>
                </a:lnTo>
                <a:lnTo>
                  <a:pt x="40" y="75"/>
                </a:lnTo>
                <a:lnTo>
                  <a:pt x="40" y="73"/>
                </a:lnTo>
                <a:lnTo>
                  <a:pt x="42" y="71"/>
                </a:lnTo>
                <a:lnTo>
                  <a:pt x="42" y="66"/>
                </a:lnTo>
                <a:lnTo>
                  <a:pt x="42" y="64"/>
                </a:lnTo>
                <a:lnTo>
                  <a:pt x="45" y="59"/>
                </a:lnTo>
                <a:lnTo>
                  <a:pt x="45" y="56"/>
                </a:lnTo>
                <a:lnTo>
                  <a:pt x="45" y="54"/>
                </a:lnTo>
                <a:lnTo>
                  <a:pt x="47" y="52"/>
                </a:lnTo>
                <a:lnTo>
                  <a:pt x="47" y="49"/>
                </a:lnTo>
                <a:lnTo>
                  <a:pt x="49" y="47"/>
                </a:lnTo>
                <a:lnTo>
                  <a:pt x="49" y="45"/>
                </a:lnTo>
                <a:lnTo>
                  <a:pt x="52" y="42"/>
                </a:lnTo>
                <a:lnTo>
                  <a:pt x="52" y="40"/>
                </a:lnTo>
                <a:lnTo>
                  <a:pt x="54" y="38"/>
                </a:lnTo>
                <a:lnTo>
                  <a:pt x="54" y="38"/>
                </a:lnTo>
                <a:lnTo>
                  <a:pt x="57" y="35"/>
                </a:lnTo>
                <a:lnTo>
                  <a:pt x="59" y="33"/>
                </a:lnTo>
                <a:lnTo>
                  <a:pt x="61" y="28"/>
                </a:lnTo>
                <a:lnTo>
                  <a:pt x="64" y="26"/>
                </a:lnTo>
                <a:lnTo>
                  <a:pt x="66" y="23"/>
                </a:lnTo>
                <a:lnTo>
                  <a:pt x="68" y="21"/>
                </a:lnTo>
                <a:lnTo>
                  <a:pt x="71" y="19"/>
                </a:lnTo>
                <a:lnTo>
                  <a:pt x="73" y="16"/>
                </a:lnTo>
                <a:lnTo>
                  <a:pt x="76" y="14"/>
                </a:lnTo>
                <a:lnTo>
                  <a:pt x="78" y="14"/>
                </a:lnTo>
                <a:lnTo>
                  <a:pt x="80" y="12"/>
                </a:lnTo>
                <a:lnTo>
                  <a:pt x="85" y="9"/>
                </a:lnTo>
                <a:lnTo>
                  <a:pt x="87" y="9"/>
                </a:lnTo>
                <a:lnTo>
                  <a:pt x="90" y="7"/>
                </a:lnTo>
                <a:lnTo>
                  <a:pt x="92" y="7"/>
                </a:lnTo>
                <a:lnTo>
                  <a:pt x="97" y="4"/>
                </a:lnTo>
                <a:lnTo>
                  <a:pt x="99" y="4"/>
                </a:lnTo>
                <a:lnTo>
                  <a:pt x="104" y="2"/>
                </a:lnTo>
                <a:lnTo>
                  <a:pt x="106" y="2"/>
                </a:lnTo>
                <a:lnTo>
                  <a:pt x="111" y="2"/>
                </a:lnTo>
                <a:lnTo>
                  <a:pt x="113" y="2"/>
                </a:lnTo>
                <a:lnTo>
                  <a:pt x="118" y="0"/>
                </a:lnTo>
                <a:lnTo>
                  <a:pt x="120" y="0"/>
                </a:lnTo>
                <a:lnTo>
                  <a:pt x="125" y="0"/>
                </a:lnTo>
                <a:lnTo>
                  <a:pt x="128" y="0"/>
                </a:lnTo>
                <a:lnTo>
                  <a:pt x="132" y="0"/>
                </a:lnTo>
                <a:lnTo>
                  <a:pt x="135" y="2"/>
                </a:lnTo>
                <a:lnTo>
                  <a:pt x="139" y="2"/>
                </a:lnTo>
                <a:lnTo>
                  <a:pt x="144" y="2"/>
                </a:lnTo>
                <a:lnTo>
                  <a:pt x="147" y="2"/>
                </a:lnTo>
                <a:lnTo>
                  <a:pt x="151" y="4"/>
                </a:lnTo>
                <a:lnTo>
                  <a:pt x="154" y="4"/>
                </a:lnTo>
                <a:lnTo>
                  <a:pt x="158" y="4"/>
                </a:lnTo>
                <a:lnTo>
                  <a:pt x="161" y="7"/>
                </a:lnTo>
                <a:lnTo>
                  <a:pt x="165" y="9"/>
                </a:lnTo>
                <a:lnTo>
                  <a:pt x="168" y="9"/>
                </a:lnTo>
                <a:lnTo>
                  <a:pt x="173" y="12"/>
                </a:lnTo>
                <a:lnTo>
                  <a:pt x="175" y="14"/>
                </a:lnTo>
                <a:lnTo>
                  <a:pt x="177" y="16"/>
                </a:lnTo>
                <a:lnTo>
                  <a:pt x="180" y="16"/>
                </a:lnTo>
                <a:lnTo>
                  <a:pt x="182" y="19"/>
                </a:lnTo>
                <a:lnTo>
                  <a:pt x="182" y="19"/>
                </a:lnTo>
                <a:lnTo>
                  <a:pt x="187" y="21"/>
                </a:lnTo>
                <a:lnTo>
                  <a:pt x="187" y="23"/>
                </a:lnTo>
                <a:lnTo>
                  <a:pt x="189" y="26"/>
                </a:lnTo>
                <a:lnTo>
                  <a:pt x="191" y="28"/>
                </a:lnTo>
                <a:lnTo>
                  <a:pt x="194" y="30"/>
                </a:lnTo>
                <a:lnTo>
                  <a:pt x="196" y="33"/>
                </a:lnTo>
                <a:lnTo>
                  <a:pt x="196" y="35"/>
                </a:lnTo>
                <a:lnTo>
                  <a:pt x="199" y="38"/>
                </a:lnTo>
                <a:lnTo>
                  <a:pt x="201" y="40"/>
                </a:lnTo>
                <a:lnTo>
                  <a:pt x="201" y="42"/>
                </a:lnTo>
                <a:lnTo>
                  <a:pt x="203" y="47"/>
                </a:lnTo>
                <a:lnTo>
                  <a:pt x="203" y="49"/>
                </a:lnTo>
                <a:lnTo>
                  <a:pt x="206" y="52"/>
                </a:lnTo>
                <a:lnTo>
                  <a:pt x="206" y="54"/>
                </a:lnTo>
                <a:lnTo>
                  <a:pt x="206" y="56"/>
                </a:lnTo>
                <a:lnTo>
                  <a:pt x="208" y="59"/>
                </a:lnTo>
                <a:lnTo>
                  <a:pt x="208" y="61"/>
                </a:lnTo>
                <a:lnTo>
                  <a:pt x="208" y="64"/>
                </a:lnTo>
                <a:lnTo>
                  <a:pt x="210" y="68"/>
                </a:lnTo>
                <a:lnTo>
                  <a:pt x="210" y="73"/>
                </a:lnTo>
                <a:lnTo>
                  <a:pt x="210" y="75"/>
                </a:lnTo>
                <a:lnTo>
                  <a:pt x="210" y="80"/>
                </a:lnTo>
                <a:lnTo>
                  <a:pt x="210" y="80"/>
                </a:lnTo>
                <a:lnTo>
                  <a:pt x="213" y="80"/>
                </a:lnTo>
                <a:lnTo>
                  <a:pt x="213" y="82"/>
                </a:lnTo>
                <a:lnTo>
                  <a:pt x="215" y="85"/>
                </a:lnTo>
                <a:lnTo>
                  <a:pt x="215" y="87"/>
                </a:lnTo>
                <a:lnTo>
                  <a:pt x="215" y="87"/>
                </a:lnTo>
                <a:lnTo>
                  <a:pt x="218" y="90"/>
                </a:lnTo>
                <a:lnTo>
                  <a:pt x="218" y="92"/>
                </a:lnTo>
                <a:lnTo>
                  <a:pt x="218" y="94"/>
                </a:lnTo>
                <a:lnTo>
                  <a:pt x="218" y="97"/>
                </a:lnTo>
                <a:lnTo>
                  <a:pt x="220" y="97"/>
                </a:lnTo>
                <a:lnTo>
                  <a:pt x="220" y="99"/>
                </a:lnTo>
                <a:lnTo>
                  <a:pt x="220" y="101"/>
                </a:lnTo>
                <a:lnTo>
                  <a:pt x="220" y="101"/>
                </a:lnTo>
                <a:lnTo>
                  <a:pt x="220" y="104"/>
                </a:lnTo>
                <a:lnTo>
                  <a:pt x="218" y="104"/>
                </a:lnTo>
                <a:lnTo>
                  <a:pt x="218" y="109"/>
                </a:lnTo>
                <a:lnTo>
                  <a:pt x="218" y="109"/>
                </a:lnTo>
                <a:lnTo>
                  <a:pt x="218" y="111"/>
                </a:lnTo>
                <a:lnTo>
                  <a:pt x="218" y="111"/>
                </a:lnTo>
                <a:lnTo>
                  <a:pt x="218" y="111"/>
                </a:lnTo>
                <a:lnTo>
                  <a:pt x="218" y="113"/>
                </a:lnTo>
                <a:lnTo>
                  <a:pt x="220" y="118"/>
                </a:lnTo>
                <a:lnTo>
                  <a:pt x="222" y="120"/>
                </a:lnTo>
                <a:lnTo>
                  <a:pt x="225" y="123"/>
                </a:lnTo>
                <a:lnTo>
                  <a:pt x="227" y="127"/>
                </a:lnTo>
                <a:lnTo>
                  <a:pt x="227" y="130"/>
                </a:lnTo>
                <a:lnTo>
                  <a:pt x="229" y="132"/>
                </a:lnTo>
                <a:lnTo>
                  <a:pt x="232" y="137"/>
                </a:lnTo>
                <a:lnTo>
                  <a:pt x="234" y="139"/>
                </a:lnTo>
                <a:lnTo>
                  <a:pt x="234" y="142"/>
                </a:lnTo>
                <a:lnTo>
                  <a:pt x="234" y="144"/>
                </a:lnTo>
                <a:lnTo>
                  <a:pt x="236" y="146"/>
                </a:lnTo>
                <a:lnTo>
                  <a:pt x="236" y="149"/>
                </a:lnTo>
                <a:lnTo>
                  <a:pt x="236" y="151"/>
                </a:lnTo>
                <a:lnTo>
                  <a:pt x="239" y="153"/>
                </a:lnTo>
                <a:lnTo>
                  <a:pt x="239" y="158"/>
                </a:lnTo>
                <a:lnTo>
                  <a:pt x="239" y="163"/>
                </a:lnTo>
                <a:lnTo>
                  <a:pt x="239" y="168"/>
                </a:lnTo>
                <a:lnTo>
                  <a:pt x="239" y="170"/>
                </a:lnTo>
                <a:lnTo>
                  <a:pt x="239" y="170"/>
                </a:lnTo>
                <a:lnTo>
                  <a:pt x="239" y="172"/>
                </a:lnTo>
                <a:lnTo>
                  <a:pt x="239" y="175"/>
                </a:lnTo>
                <a:lnTo>
                  <a:pt x="239" y="177"/>
                </a:lnTo>
                <a:lnTo>
                  <a:pt x="239" y="182"/>
                </a:lnTo>
                <a:lnTo>
                  <a:pt x="239" y="184"/>
                </a:lnTo>
                <a:lnTo>
                  <a:pt x="236" y="184"/>
                </a:lnTo>
                <a:lnTo>
                  <a:pt x="236" y="187"/>
                </a:lnTo>
                <a:lnTo>
                  <a:pt x="236" y="187"/>
                </a:lnTo>
                <a:lnTo>
                  <a:pt x="236" y="189"/>
                </a:lnTo>
                <a:lnTo>
                  <a:pt x="234" y="189"/>
                </a:lnTo>
                <a:lnTo>
                  <a:pt x="234" y="189"/>
                </a:lnTo>
                <a:lnTo>
                  <a:pt x="234" y="191"/>
                </a:lnTo>
                <a:lnTo>
                  <a:pt x="232" y="191"/>
                </a:lnTo>
                <a:lnTo>
                  <a:pt x="232" y="191"/>
                </a:lnTo>
                <a:lnTo>
                  <a:pt x="232" y="191"/>
                </a:lnTo>
                <a:lnTo>
                  <a:pt x="229" y="194"/>
                </a:lnTo>
                <a:lnTo>
                  <a:pt x="229" y="194"/>
                </a:lnTo>
                <a:lnTo>
                  <a:pt x="229" y="194"/>
                </a:lnTo>
                <a:lnTo>
                  <a:pt x="229" y="191"/>
                </a:lnTo>
                <a:lnTo>
                  <a:pt x="227" y="191"/>
                </a:lnTo>
                <a:lnTo>
                  <a:pt x="227" y="191"/>
                </a:lnTo>
                <a:lnTo>
                  <a:pt x="227" y="191"/>
                </a:lnTo>
                <a:lnTo>
                  <a:pt x="225" y="191"/>
                </a:lnTo>
                <a:lnTo>
                  <a:pt x="225" y="189"/>
                </a:lnTo>
                <a:lnTo>
                  <a:pt x="225" y="189"/>
                </a:lnTo>
                <a:lnTo>
                  <a:pt x="222" y="187"/>
                </a:lnTo>
                <a:lnTo>
                  <a:pt x="222" y="184"/>
                </a:lnTo>
                <a:lnTo>
                  <a:pt x="220" y="184"/>
                </a:lnTo>
                <a:lnTo>
                  <a:pt x="220" y="182"/>
                </a:lnTo>
                <a:lnTo>
                  <a:pt x="218" y="180"/>
                </a:lnTo>
                <a:lnTo>
                  <a:pt x="218" y="175"/>
                </a:lnTo>
                <a:lnTo>
                  <a:pt x="215" y="175"/>
                </a:lnTo>
                <a:lnTo>
                  <a:pt x="215" y="175"/>
                </a:lnTo>
                <a:lnTo>
                  <a:pt x="215" y="177"/>
                </a:lnTo>
                <a:lnTo>
                  <a:pt x="215" y="177"/>
                </a:lnTo>
                <a:lnTo>
                  <a:pt x="215" y="177"/>
                </a:lnTo>
                <a:lnTo>
                  <a:pt x="213" y="182"/>
                </a:lnTo>
                <a:lnTo>
                  <a:pt x="213" y="184"/>
                </a:lnTo>
                <a:lnTo>
                  <a:pt x="210" y="191"/>
                </a:lnTo>
                <a:lnTo>
                  <a:pt x="208" y="194"/>
                </a:lnTo>
                <a:lnTo>
                  <a:pt x="206" y="196"/>
                </a:lnTo>
                <a:lnTo>
                  <a:pt x="203" y="198"/>
                </a:lnTo>
                <a:lnTo>
                  <a:pt x="203" y="201"/>
                </a:lnTo>
                <a:lnTo>
                  <a:pt x="201" y="203"/>
                </a:lnTo>
                <a:lnTo>
                  <a:pt x="201" y="203"/>
                </a:lnTo>
                <a:lnTo>
                  <a:pt x="196" y="208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206" y="210"/>
                </a:lnTo>
                <a:lnTo>
                  <a:pt x="208" y="213"/>
                </a:lnTo>
                <a:lnTo>
                  <a:pt x="210" y="215"/>
                </a:lnTo>
                <a:lnTo>
                  <a:pt x="213" y="215"/>
                </a:lnTo>
                <a:lnTo>
                  <a:pt x="215" y="217"/>
                </a:lnTo>
                <a:lnTo>
                  <a:pt x="218" y="220"/>
                </a:lnTo>
                <a:lnTo>
                  <a:pt x="218" y="220"/>
                </a:lnTo>
                <a:lnTo>
                  <a:pt x="218" y="222"/>
                </a:lnTo>
                <a:lnTo>
                  <a:pt x="220" y="222"/>
                </a:lnTo>
                <a:lnTo>
                  <a:pt x="220" y="222"/>
                </a:lnTo>
                <a:lnTo>
                  <a:pt x="220" y="224"/>
                </a:lnTo>
                <a:lnTo>
                  <a:pt x="220" y="224"/>
                </a:lnTo>
                <a:lnTo>
                  <a:pt x="220" y="227"/>
                </a:lnTo>
                <a:lnTo>
                  <a:pt x="220" y="227"/>
                </a:lnTo>
                <a:lnTo>
                  <a:pt x="220" y="229"/>
                </a:lnTo>
                <a:lnTo>
                  <a:pt x="220" y="229"/>
                </a:lnTo>
                <a:lnTo>
                  <a:pt x="220" y="229"/>
                </a:lnTo>
                <a:lnTo>
                  <a:pt x="220" y="232"/>
                </a:lnTo>
                <a:lnTo>
                  <a:pt x="218" y="232"/>
                </a:lnTo>
                <a:lnTo>
                  <a:pt x="218" y="234"/>
                </a:lnTo>
                <a:lnTo>
                  <a:pt x="218" y="234"/>
                </a:lnTo>
                <a:lnTo>
                  <a:pt x="215" y="236"/>
                </a:lnTo>
                <a:lnTo>
                  <a:pt x="215" y="236"/>
                </a:lnTo>
                <a:lnTo>
                  <a:pt x="213" y="236"/>
                </a:lnTo>
                <a:lnTo>
                  <a:pt x="210" y="239"/>
                </a:lnTo>
                <a:lnTo>
                  <a:pt x="210" y="239"/>
                </a:lnTo>
                <a:lnTo>
                  <a:pt x="208" y="241"/>
                </a:lnTo>
                <a:lnTo>
                  <a:pt x="206" y="241"/>
                </a:lnTo>
                <a:lnTo>
                  <a:pt x="203" y="241"/>
                </a:lnTo>
                <a:lnTo>
                  <a:pt x="203" y="241"/>
                </a:lnTo>
                <a:lnTo>
                  <a:pt x="199" y="243"/>
                </a:lnTo>
                <a:lnTo>
                  <a:pt x="196" y="243"/>
                </a:lnTo>
                <a:lnTo>
                  <a:pt x="194" y="243"/>
                </a:lnTo>
                <a:lnTo>
                  <a:pt x="191" y="243"/>
                </a:lnTo>
                <a:lnTo>
                  <a:pt x="187" y="243"/>
                </a:lnTo>
                <a:lnTo>
                  <a:pt x="184" y="246"/>
                </a:lnTo>
                <a:lnTo>
                  <a:pt x="180" y="246"/>
                </a:lnTo>
                <a:lnTo>
                  <a:pt x="177" y="246"/>
                </a:lnTo>
                <a:lnTo>
                  <a:pt x="173" y="246"/>
                </a:lnTo>
                <a:lnTo>
                  <a:pt x="170" y="246"/>
                </a:lnTo>
                <a:lnTo>
                  <a:pt x="165" y="243"/>
                </a:lnTo>
                <a:lnTo>
                  <a:pt x="163" y="243"/>
                </a:lnTo>
                <a:lnTo>
                  <a:pt x="158" y="243"/>
                </a:lnTo>
                <a:lnTo>
                  <a:pt x="154" y="243"/>
                </a:lnTo>
                <a:lnTo>
                  <a:pt x="151" y="241"/>
                </a:lnTo>
                <a:lnTo>
                  <a:pt x="147" y="241"/>
                </a:lnTo>
                <a:lnTo>
                  <a:pt x="144" y="241"/>
                </a:lnTo>
                <a:lnTo>
                  <a:pt x="139" y="239"/>
                </a:lnTo>
                <a:lnTo>
                  <a:pt x="135" y="239"/>
                </a:lnTo>
                <a:lnTo>
                  <a:pt x="135" y="236"/>
                </a:lnTo>
                <a:lnTo>
                  <a:pt x="132" y="236"/>
                </a:lnTo>
                <a:lnTo>
                  <a:pt x="130" y="236"/>
                </a:lnTo>
                <a:lnTo>
                  <a:pt x="130" y="236"/>
                </a:lnTo>
                <a:lnTo>
                  <a:pt x="128" y="236"/>
                </a:lnTo>
                <a:lnTo>
                  <a:pt x="128" y="236"/>
                </a:lnTo>
                <a:lnTo>
                  <a:pt x="123" y="236"/>
                </a:lnTo>
                <a:lnTo>
                  <a:pt x="120" y="236"/>
                </a:lnTo>
                <a:lnTo>
                  <a:pt x="118" y="234"/>
                </a:lnTo>
                <a:lnTo>
                  <a:pt x="118" y="236"/>
                </a:lnTo>
                <a:lnTo>
                  <a:pt x="116" y="239"/>
                </a:lnTo>
                <a:lnTo>
                  <a:pt x="113" y="239"/>
                </a:lnTo>
                <a:lnTo>
                  <a:pt x="109" y="241"/>
                </a:lnTo>
                <a:lnTo>
                  <a:pt x="109" y="241"/>
                </a:lnTo>
                <a:lnTo>
                  <a:pt x="106" y="243"/>
                </a:lnTo>
                <a:lnTo>
                  <a:pt x="102" y="243"/>
                </a:lnTo>
                <a:lnTo>
                  <a:pt x="99" y="246"/>
                </a:lnTo>
                <a:lnTo>
                  <a:pt x="97" y="246"/>
                </a:lnTo>
                <a:lnTo>
                  <a:pt x="94" y="246"/>
                </a:lnTo>
                <a:lnTo>
                  <a:pt x="92" y="246"/>
                </a:lnTo>
                <a:lnTo>
                  <a:pt x="90" y="246"/>
                </a:lnTo>
                <a:lnTo>
                  <a:pt x="87" y="246"/>
                </a:lnTo>
                <a:lnTo>
                  <a:pt x="85" y="246"/>
                </a:lnTo>
                <a:lnTo>
                  <a:pt x="80" y="246"/>
                </a:lnTo>
                <a:lnTo>
                  <a:pt x="78" y="246"/>
                </a:lnTo>
                <a:lnTo>
                  <a:pt x="73" y="246"/>
                </a:lnTo>
                <a:lnTo>
                  <a:pt x="66" y="246"/>
                </a:lnTo>
                <a:lnTo>
                  <a:pt x="61" y="246"/>
                </a:lnTo>
                <a:lnTo>
                  <a:pt x="57" y="246"/>
                </a:lnTo>
                <a:lnTo>
                  <a:pt x="54" y="246"/>
                </a:lnTo>
                <a:lnTo>
                  <a:pt x="52" y="246"/>
                </a:lnTo>
                <a:lnTo>
                  <a:pt x="47" y="243"/>
                </a:lnTo>
                <a:lnTo>
                  <a:pt x="45" y="243"/>
                </a:lnTo>
                <a:lnTo>
                  <a:pt x="42" y="243"/>
                </a:lnTo>
                <a:lnTo>
                  <a:pt x="40" y="241"/>
                </a:lnTo>
                <a:lnTo>
                  <a:pt x="38" y="241"/>
                </a:lnTo>
                <a:lnTo>
                  <a:pt x="35" y="239"/>
                </a:lnTo>
                <a:lnTo>
                  <a:pt x="33" y="239"/>
                </a:lnTo>
                <a:lnTo>
                  <a:pt x="33" y="236"/>
                </a:lnTo>
                <a:lnTo>
                  <a:pt x="31" y="236"/>
                </a:lnTo>
                <a:lnTo>
                  <a:pt x="31" y="236"/>
                </a:lnTo>
                <a:lnTo>
                  <a:pt x="31" y="234"/>
                </a:lnTo>
                <a:lnTo>
                  <a:pt x="31" y="234"/>
                </a:lnTo>
                <a:lnTo>
                  <a:pt x="28" y="234"/>
                </a:lnTo>
                <a:lnTo>
                  <a:pt x="28" y="232"/>
                </a:lnTo>
                <a:lnTo>
                  <a:pt x="28" y="232"/>
                </a:lnTo>
                <a:lnTo>
                  <a:pt x="28" y="229"/>
                </a:lnTo>
                <a:lnTo>
                  <a:pt x="28" y="229"/>
                </a:lnTo>
                <a:lnTo>
                  <a:pt x="28" y="229"/>
                </a:lnTo>
                <a:lnTo>
                  <a:pt x="28" y="227"/>
                </a:lnTo>
                <a:lnTo>
                  <a:pt x="28" y="227"/>
                </a:lnTo>
                <a:lnTo>
                  <a:pt x="28" y="224"/>
                </a:lnTo>
                <a:lnTo>
                  <a:pt x="28" y="224"/>
                </a:lnTo>
                <a:lnTo>
                  <a:pt x="28" y="222"/>
                </a:lnTo>
                <a:lnTo>
                  <a:pt x="28" y="222"/>
                </a:lnTo>
                <a:lnTo>
                  <a:pt x="28" y="220"/>
                </a:lnTo>
                <a:lnTo>
                  <a:pt x="28" y="220"/>
                </a:lnTo>
                <a:lnTo>
                  <a:pt x="31" y="217"/>
                </a:lnTo>
                <a:lnTo>
                  <a:pt x="31" y="217"/>
                </a:lnTo>
                <a:lnTo>
                  <a:pt x="31" y="217"/>
                </a:lnTo>
                <a:lnTo>
                  <a:pt x="33" y="215"/>
                </a:lnTo>
                <a:lnTo>
                  <a:pt x="33" y="215"/>
                </a:lnTo>
                <a:lnTo>
                  <a:pt x="33" y="215"/>
                </a:lnTo>
                <a:lnTo>
                  <a:pt x="35" y="213"/>
                </a:lnTo>
                <a:lnTo>
                  <a:pt x="35" y="213"/>
                </a:lnTo>
                <a:lnTo>
                  <a:pt x="38" y="213"/>
                </a:lnTo>
                <a:lnTo>
                  <a:pt x="38" y="213"/>
                </a:lnTo>
                <a:lnTo>
                  <a:pt x="40" y="210"/>
                </a:lnTo>
                <a:lnTo>
                  <a:pt x="40" y="210"/>
                </a:lnTo>
                <a:lnTo>
                  <a:pt x="42" y="210"/>
                </a:lnTo>
                <a:lnTo>
                  <a:pt x="45" y="210"/>
                </a:lnTo>
                <a:lnTo>
                  <a:pt x="47" y="210"/>
                </a:lnTo>
                <a:lnTo>
                  <a:pt x="47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08"/>
                </a:lnTo>
                <a:lnTo>
                  <a:pt x="49" y="208"/>
                </a:lnTo>
                <a:lnTo>
                  <a:pt x="47" y="208"/>
                </a:lnTo>
                <a:lnTo>
                  <a:pt x="45" y="206"/>
                </a:lnTo>
                <a:lnTo>
                  <a:pt x="42" y="203"/>
                </a:lnTo>
                <a:lnTo>
                  <a:pt x="40" y="203"/>
                </a:lnTo>
                <a:lnTo>
                  <a:pt x="40" y="201"/>
                </a:lnTo>
                <a:lnTo>
                  <a:pt x="38" y="198"/>
                </a:lnTo>
                <a:lnTo>
                  <a:pt x="33" y="194"/>
                </a:lnTo>
                <a:lnTo>
                  <a:pt x="33" y="194"/>
                </a:lnTo>
                <a:lnTo>
                  <a:pt x="33" y="191"/>
                </a:lnTo>
                <a:lnTo>
                  <a:pt x="31" y="189"/>
                </a:lnTo>
                <a:lnTo>
                  <a:pt x="31" y="187"/>
                </a:lnTo>
                <a:lnTo>
                  <a:pt x="28" y="184"/>
                </a:lnTo>
                <a:lnTo>
                  <a:pt x="28" y="182"/>
                </a:lnTo>
                <a:lnTo>
                  <a:pt x="26" y="180"/>
                </a:lnTo>
                <a:lnTo>
                  <a:pt x="26" y="177"/>
                </a:lnTo>
                <a:lnTo>
                  <a:pt x="26" y="175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3" y="172"/>
                </a:lnTo>
                <a:lnTo>
                  <a:pt x="21" y="175"/>
                </a:lnTo>
                <a:lnTo>
                  <a:pt x="21" y="175"/>
                </a:lnTo>
                <a:lnTo>
                  <a:pt x="21" y="175"/>
                </a:lnTo>
                <a:lnTo>
                  <a:pt x="21" y="177"/>
                </a:lnTo>
                <a:lnTo>
                  <a:pt x="19" y="180"/>
                </a:lnTo>
                <a:lnTo>
                  <a:pt x="19" y="180"/>
                </a:lnTo>
                <a:lnTo>
                  <a:pt x="19" y="182"/>
                </a:lnTo>
                <a:lnTo>
                  <a:pt x="16" y="182"/>
                </a:lnTo>
                <a:lnTo>
                  <a:pt x="14" y="184"/>
                </a:lnTo>
                <a:lnTo>
                  <a:pt x="14" y="187"/>
                </a:lnTo>
                <a:lnTo>
                  <a:pt x="12" y="187"/>
                </a:lnTo>
                <a:lnTo>
                  <a:pt x="12" y="189"/>
                </a:lnTo>
                <a:lnTo>
                  <a:pt x="9" y="189"/>
                </a:lnTo>
                <a:lnTo>
                  <a:pt x="7" y="189"/>
                </a:lnTo>
                <a:lnTo>
                  <a:pt x="5" y="189"/>
                </a:lnTo>
                <a:lnTo>
                  <a:pt x="5" y="191"/>
                </a:lnTo>
                <a:lnTo>
                  <a:pt x="5" y="191"/>
                </a:lnTo>
                <a:lnTo>
                  <a:pt x="2" y="191"/>
                </a:lnTo>
                <a:lnTo>
                  <a:pt x="2" y="189"/>
                </a:lnTo>
                <a:lnTo>
                  <a:pt x="2" y="189"/>
                </a:lnTo>
                <a:lnTo>
                  <a:pt x="2" y="189"/>
                </a:lnTo>
                <a:lnTo>
                  <a:pt x="2" y="187"/>
                </a:lnTo>
                <a:lnTo>
                  <a:pt x="0" y="187"/>
                </a:lnTo>
                <a:lnTo>
                  <a:pt x="0" y="184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0" y="177"/>
                </a:lnTo>
                <a:lnTo>
                  <a:pt x="0" y="175"/>
                </a:lnTo>
                <a:lnTo>
                  <a:pt x="0" y="170"/>
                </a:lnTo>
                <a:lnTo>
                  <a:pt x="0" y="165"/>
                </a:lnTo>
                <a:lnTo>
                  <a:pt x="0" y="163"/>
                </a:lnTo>
                <a:lnTo>
                  <a:pt x="0" y="161"/>
                </a:lnTo>
                <a:lnTo>
                  <a:pt x="0" y="158"/>
                </a:lnTo>
                <a:lnTo>
                  <a:pt x="0" y="156"/>
                </a:lnTo>
                <a:lnTo>
                  <a:pt x="2" y="153"/>
                </a:lnTo>
                <a:lnTo>
                  <a:pt x="2" y="151"/>
                </a:lnTo>
                <a:lnTo>
                  <a:pt x="5" y="149"/>
                </a:lnTo>
                <a:lnTo>
                  <a:pt x="5" y="146"/>
                </a:lnTo>
                <a:lnTo>
                  <a:pt x="7" y="144"/>
                </a:lnTo>
                <a:lnTo>
                  <a:pt x="7" y="139"/>
                </a:lnTo>
                <a:lnTo>
                  <a:pt x="9" y="137"/>
                </a:lnTo>
                <a:lnTo>
                  <a:pt x="12" y="135"/>
                </a:lnTo>
                <a:lnTo>
                  <a:pt x="12" y="132"/>
                </a:lnTo>
                <a:lnTo>
                  <a:pt x="14" y="130"/>
                </a:lnTo>
                <a:lnTo>
                  <a:pt x="16" y="127"/>
                </a:lnTo>
                <a:lnTo>
                  <a:pt x="19" y="125"/>
                </a:lnTo>
                <a:lnTo>
                  <a:pt x="21" y="123"/>
                </a:lnTo>
                <a:lnTo>
                  <a:pt x="21" y="120"/>
                </a:lnTo>
                <a:lnTo>
                  <a:pt x="23" y="120"/>
                </a:lnTo>
                <a:lnTo>
                  <a:pt x="26" y="118"/>
                </a:lnTo>
                <a:lnTo>
                  <a:pt x="28" y="116"/>
                </a:lnTo>
                <a:lnTo>
                  <a:pt x="31" y="113"/>
                </a:lnTo>
                <a:lnTo>
                  <a:pt x="33" y="111"/>
                </a:lnTo>
                <a:lnTo>
                  <a:pt x="33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5400" b="1" dirty="0">
              <a:solidFill>
                <a:prstClr val="black"/>
              </a:solidFill>
            </a:endParaRPr>
          </a:p>
        </p:txBody>
      </p:sp>
      <p:grpSp>
        <p:nvGrpSpPr>
          <p:cNvPr id="20" name="组合 79"/>
          <p:cNvGrpSpPr/>
          <p:nvPr/>
        </p:nvGrpSpPr>
        <p:grpSpPr bwMode="auto">
          <a:xfrm>
            <a:off x="4443845" y="1537086"/>
            <a:ext cx="1198786" cy="1201210"/>
            <a:chOff x="6379729" y="2488774"/>
            <a:chExt cx="2513016" cy="2513016"/>
          </a:xfrm>
        </p:grpSpPr>
        <p:sp>
          <p:nvSpPr>
            <p:cNvPr id="21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" name="椭圆 80"/>
          <p:cNvSpPr/>
          <p:nvPr/>
        </p:nvSpPr>
        <p:spPr bwMode="auto">
          <a:xfrm>
            <a:off x="4615658" y="1703661"/>
            <a:ext cx="866305" cy="868059"/>
          </a:xfrm>
          <a:prstGeom prst="ellipse">
            <a:avLst/>
          </a:prstGeom>
          <a:solidFill>
            <a:srgbClr val="44546A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54181" y="5407292"/>
            <a:ext cx="393602" cy="322754"/>
            <a:chOff x="4486182" y="2280961"/>
            <a:chExt cx="428257" cy="351171"/>
          </a:xfrm>
          <a:solidFill>
            <a:schemeClr val="bg1"/>
          </a:solidFill>
        </p:grpSpPr>
        <p:sp>
          <p:nvSpPr>
            <p:cNvPr id="27" name="Freeform 121"/>
            <p:cNvSpPr>
              <a:spLocks noEditPoints="1"/>
            </p:cNvSpPr>
            <p:nvPr/>
          </p:nvSpPr>
          <p:spPr bwMode="auto">
            <a:xfrm>
              <a:off x="4486182" y="2280961"/>
              <a:ext cx="304063" cy="279794"/>
            </a:xfrm>
            <a:custGeom>
              <a:avLst/>
              <a:gdLst>
                <a:gd name="T0" fmla="*/ 86 w 90"/>
                <a:gd name="T1" fmla="*/ 32 h 83"/>
                <a:gd name="T2" fmla="*/ 90 w 90"/>
                <a:gd name="T3" fmla="*/ 32 h 83"/>
                <a:gd name="T4" fmla="*/ 45 w 90"/>
                <a:gd name="T5" fmla="*/ 0 h 83"/>
                <a:gd name="T6" fmla="*/ 0 w 90"/>
                <a:gd name="T7" fmla="*/ 39 h 83"/>
                <a:gd name="T8" fmla="*/ 18 w 90"/>
                <a:gd name="T9" fmla="*/ 69 h 83"/>
                <a:gd name="T10" fmla="*/ 13 w 90"/>
                <a:gd name="T11" fmla="*/ 83 h 83"/>
                <a:gd name="T12" fmla="*/ 29 w 90"/>
                <a:gd name="T13" fmla="*/ 75 h 83"/>
                <a:gd name="T14" fmla="*/ 45 w 90"/>
                <a:gd name="T15" fmla="*/ 77 h 83"/>
                <a:gd name="T16" fmla="*/ 49 w 90"/>
                <a:gd name="T17" fmla="*/ 77 h 83"/>
                <a:gd name="T18" fmla="*/ 48 w 90"/>
                <a:gd name="T19" fmla="*/ 67 h 83"/>
                <a:gd name="T20" fmla="*/ 86 w 90"/>
                <a:gd name="T21" fmla="*/ 32 h 83"/>
                <a:gd name="T22" fmla="*/ 62 w 90"/>
                <a:gd name="T23" fmla="*/ 19 h 83"/>
                <a:gd name="T24" fmla="*/ 67 w 90"/>
                <a:gd name="T25" fmla="*/ 25 h 83"/>
                <a:gd name="T26" fmla="*/ 62 w 90"/>
                <a:gd name="T27" fmla="*/ 31 h 83"/>
                <a:gd name="T28" fmla="*/ 55 w 90"/>
                <a:gd name="T29" fmla="*/ 25 h 83"/>
                <a:gd name="T30" fmla="*/ 62 w 90"/>
                <a:gd name="T31" fmla="*/ 19 h 83"/>
                <a:gd name="T32" fmla="*/ 30 w 90"/>
                <a:gd name="T33" fmla="*/ 31 h 83"/>
                <a:gd name="T34" fmla="*/ 23 w 90"/>
                <a:gd name="T35" fmla="*/ 25 h 83"/>
                <a:gd name="T36" fmla="*/ 30 w 90"/>
                <a:gd name="T37" fmla="*/ 19 h 83"/>
                <a:gd name="T38" fmla="*/ 36 w 90"/>
                <a:gd name="T39" fmla="*/ 25 h 83"/>
                <a:gd name="T40" fmla="*/ 30 w 90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83">
                  <a:moveTo>
                    <a:pt x="86" y="32"/>
                  </a:moveTo>
                  <a:cubicBezTo>
                    <a:pt x="87" y="32"/>
                    <a:pt x="89" y="32"/>
                    <a:pt x="90" y="32"/>
                  </a:cubicBezTo>
                  <a:cubicBezTo>
                    <a:pt x="86" y="14"/>
                    <a:pt x="67" y="0"/>
                    <a:pt x="45" y="0"/>
                  </a:cubicBezTo>
                  <a:cubicBezTo>
                    <a:pt x="20" y="0"/>
                    <a:pt x="0" y="17"/>
                    <a:pt x="0" y="39"/>
                  </a:cubicBezTo>
                  <a:cubicBezTo>
                    <a:pt x="0" y="51"/>
                    <a:pt x="6" y="61"/>
                    <a:pt x="18" y="69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5" y="76"/>
                    <a:pt x="39" y="77"/>
                    <a:pt x="45" y="77"/>
                  </a:cubicBezTo>
                  <a:cubicBezTo>
                    <a:pt x="46" y="77"/>
                    <a:pt x="48" y="77"/>
                    <a:pt x="49" y="77"/>
                  </a:cubicBezTo>
                  <a:cubicBezTo>
                    <a:pt x="48" y="74"/>
                    <a:pt x="48" y="71"/>
                    <a:pt x="48" y="67"/>
                  </a:cubicBezTo>
                  <a:cubicBezTo>
                    <a:pt x="48" y="48"/>
                    <a:pt x="65" y="32"/>
                    <a:pt x="86" y="32"/>
                  </a:cubicBezTo>
                  <a:close/>
                  <a:moveTo>
                    <a:pt x="62" y="19"/>
                  </a:moveTo>
                  <a:cubicBezTo>
                    <a:pt x="65" y="19"/>
                    <a:pt x="67" y="22"/>
                    <a:pt x="67" y="25"/>
                  </a:cubicBezTo>
                  <a:cubicBezTo>
                    <a:pt x="67" y="29"/>
                    <a:pt x="65" y="31"/>
                    <a:pt x="62" y="31"/>
                  </a:cubicBezTo>
                  <a:cubicBezTo>
                    <a:pt x="58" y="31"/>
                    <a:pt x="55" y="29"/>
                    <a:pt x="55" y="25"/>
                  </a:cubicBezTo>
                  <a:cubicBezTo>
                    <a:pt x="55" y="22"/>
                    <a:pt x="58" y="19"/>
                    <a:pt x="62" y="19"/>
                  </a:cubicBezTo>
                  <a:close/>
                  <a:moveTo>
                    <a:pt x="30" y="31"/>
                  </a:moveTo>
                  <a:cubicBezTo>
                    <a:pt x="27" y="31"/>
                    <a:pt x="23" y="29"/>
                    <a:pt x="23" y="25"/>
                  </a:cubicBezTo>
                  <a:cubicBezTo>
                    <a:pt x="23" y="22"/>
                    <a:pt x="27" y="19"/>
                    <a:pt x="30" y="19"/>
                  </a:cubicBezTo>
                  <a:cubicBezTo>
                    <a:pt x="33" y="19"/>
                    <a:pt x="36" y="22"/>
                    <a:pt x="36" y="25"/>
                  </a:cubicBezTo>
                  <a:cubicBezTo>
                    <a:pt x="36" y="29"/>
                    <a:pt x="33" y="31"/>
                    <a:pt x="3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22"/>
            <p:cNvSpPr>
              <a:spLocks noEditPoints="1"/>
            </p:cNvSpPr>
            <p:nvPr/>
          </p:nvSpPr>
          <p:spPr bwMode="auto">
            <a:xfrm>
              <a:off x="4654630" y="2395163"/>
              <a:ext cx="259809" cy="236969"/>
            </a:xfrm>
            <a:custGeom>
              <a:avLst/>
              <a:gdLst>
                <a:gd name="T0" fmla="*/ 77 w 77"/>
                <a:gd name="T1" fmla="*/ 33 h 70"/>
                <a:gd name="T2" fmla="*/ 39 w 77"/>
                <a:gd name="T3" fmla="*/ 0 h 70"/>
                <a:gd name="T4" fmla="*/ 0 w 77"/>
                <a:gd name="T5" fmla="*/ 33 h 70"/>
                <a:gd name="T6" fmla="*/ 39 w 77"/>
                <a:gd name="T7" fmla="*/ 66 h 70"/>
                <a:gd name="T8" fmla="*/ 52 w 77"/>
                <a:gd name="T9" fmla="*/ 63 h 70"/>
                <a:gd name="T10" fmla="*/ 65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2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7 w 77"/>
                <a:gd name="T29" fmla="*/ 23 h 70"/>
                <a:gd name="T30" fmla="*/ 51 w 77"/>
                <a:gd name="T31" fmla="*/ 18 h 70"/>
                <a:gd name="T32" fmla="*/ 57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9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9" y="66"/>
                  </a:cubicBezTo>
                  <a:cubicBezTo>
                    <a:pt x="43" y="66"/>
                    <a:pt x="48" y="65"/>
                    <a:pt x="52" y="63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2" y="25"/>
                    <a:pt x="22" y="23"/>
                  </a:cubicBezTo>
                  <a:cubicBezTo>
                    <a:pt x="22" y="21"/>
                    <a:pt x="24" y="18"/>
                    <a:pt x="26" y="18"/>
                  </a:cubicBezTo>
                  <a:cubicBezTo>
                    <a:pt x="30" y="18"/>
                    <a:pt x="32" y="21"/>
                    <a:pt x="32" y="23"/>
                  </a:cubicBezTo>
                  <a:cubicBezTo>
                    <a:pt x="32" y="25"/>
                    <a:pt x="30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7" y="25"/>
                    <a:pt x="47" y="23"/>
                  </a:cubicBezTo>
                  <a:cubicBezTo>
                    <a:pt x="47" y="21"/>
                    <a:pt x="49" y="18"/>
                    <a:pt x="51" y="18"/>
                  </a:cubicBezTo>
                  <a:cubicBezTo>
                    <a:pt x="55" y="18"/>
                    <a:pt x="57" y="21"/>
                    <a:pt x="57" y="23"/>
                  </a:cubicBezTo>
                  <a:cubicBezTo>
                    <a:pt x="57" y="25"/>
                    <a:pt x="55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79"/>
          <p:cNvGrpSpPr/>
          <p:nvPr/>
        </p:nvGrpSpPr>
        <p:grpSpPr bwMode="auto">
          <a:xfrm>
            <a:off x="6769720" y="2259131"/>
            <a:ext cx="1198786" cy="1201210"/>
            <a:chOff x="6379729" y="2488774"/>
            <a:chExt cx="2513016" cy="2513016"/>
          </a:xfrm>
        </p:grpSpPr>
        <p:sp>
          <p:nvSpPr>
            <p:cNvPr id="7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</p:txBody>
        </p:sp>
        <p:sp>
          <p:nvSpPr>
            <p:cNvPr id="8" name="任意多边形 83"/>
            <p:cNvSpPr/>
            <p:nvPr/>
          </p:nvSpPr>
          <p:spPr>
            <a:xfrm rot="16377237">
              <a:off x="6409518" y="2506881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椭圆 80"/>
          <p:cNvSpPr/>
          <p:nvPr/>
        </p:nvSpPr>
        <p:spPr bwMode="auto">
          <a:xfrm>
            <a:off x="6935961" y="2425705"/>
            <a:ext cx="866305" cy="868059"/>
          </a:xfrm>
          <a:prstGeom prst="ellipse">
            <a:avLst/>
          </a:prstGeom>
          <a:solidFill>
            <a:srgbClr val="44546A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878083" y="1983025"/>
            <a:ext cx="350307" cy="331938"/>
            <a:chOff x="6502049" y="2295237"/>
            <a:chExt cx="381149" cy="361163"/>
          </a:xfrm>
          <a:solidFill>
            <a:schemeClr val="bg1"/>
          </a:solidFill>
        </p:grpSpPr>
        <p:sp>
          <p:nvSpPr>
            <p:cNvPr id="30" name="Freeform 150"/>
            <p:cNvSpPr/>
            <p:nvPr/>
          </p:nvSpPr>
          <p:spPr bwMode="auto">
            <a:xfrm>
              <a:off x="6502049" y="2308085"/>
              <a:ext cx="202708" cy="162738"/>
            </a:xfrm>
            <a:custGeom>
              <a:avLst/>
              <a:gdLst>
                <a:gd name="T0" fmla="*/ 28 w 60"/>
                <a:gd name="T1" fmla="*/ 47 h 48"/>
                <a:gd name="T2" fmla="*/ 33 w 60"/>
                <a:gd name="T3" fmla="*/ 46 h 48"/>
                <a:gd name="T4" fmla="*/ 56 w 60"/>
                <a:gd name="T5" fmla="*/ 44 h 48"/>
                <a:gd name="T6" fmla="*/ 60 w 60"/>
                <a:gd name="T7" fmla="*/ 45 h 48"/>
                <a:gd name="T8" fmla="*/ 60 w 60"/>
                <a:gd name="T9" fmla="*/ 44 h 48"/>
                <a:gd name="T10" fmla="*/ 56 w 60"/>
                <a:gd name="T11" fmla="*/ 20 h 48"/>
                <a:gd name="T12" fmla="*/ 51 w 60"/>
                <a:gd name="T13" fmla="*/ 7 h 48"/>
                <a:gd name="T14" fmla="*/ 42 w 60"/>
                <a:gd name="T15" fmla="*/ 2 h 48"/>
                <a:gd name="T16" fmla="*/ 26 w 60"/>
                <a:gd name="T17" fmla="*/ 6 h 48"/>
                <a:gd name="T18" fmla="*/ 19 w 60"/>
                <a:gd name="T19" fmla="*/ 23 h 48"/>
                <a:gd name="T20" fmla="*/ 18 w 60"/>
                <a:gd name="T21" fmla="*/ 23 h 48"/>
                <a:gd name="T22" fmla="*/ 5 w 60"/>
                <a:gd name="T23" fmla="*/ 39 h 48"/>
                <a:gd name="T24" fmla="*/ 14 w 60"/>
                <a:gd name="T25" fmla="*/ 47 h 48"/>
                <a:gd name="T26" fmla="*/ 28 w 60"/>
                <a:gd name="T2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48">
                  <a:moveTo>
                    <a:pt x="28" y="47"/>
                  </a:moveTo>
                  <a:cubicBezTo>
                    <a:pt x="30" y="46"/>
                    <a:pt x="33" y="46"/>
                    <a:pt x="33" y="46"/>
                  </a:cubicBezTo>
                  <a:cubicBezTo>
                    <a:pt x="43" y="44"/>
                    <a:pt x="52" y="44"/>
                    <a:pt x="56" y="44"/>
                  </a:cubicBezTo>
                  <a:cubicBezTo>
                    <a:pt x="57" y="44"/>
                    <a:pt x="60" y="44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38"/>
                    <a:pt x="58" y="28"/>
                    <a:pt x="56" y="20"/>
                  </a:cubicBezTo>
                  <a:cubicBezTo>
                    <a:pt x="54" y="13"/>
                    <a:pt x="51" y="8"/>
                    <a:pt x="51" y="7"/>
                  </a:cubicBezTo>
                  <a:cubicBezTo>
                    <a:pt x="48" y="3"/>
                    <a:pt x="42" y="2"/>
                    <a:pt x="42" y="2"/>
                  </a:cubicBezTo>
                  <a:cubicBezTo>
                    <a:pt x="33" y="0"/>
                    <a:pt x="26" y="6"/>
                    <a:pt x="26" y="6"/>
                  </a:cubicBezTo>
                  <a:cubicBezTo>
                    <a:pt x="16" y="12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0" y="23"/>
                    <a:pt x="5" y="39"/>
                    <a:pt x="5" y="39"/>
                  </a:cubicBezTo>
                  <a:cubicBezTo>
                    <a:pt x="7" y="44"/>
                    <a:pt x="12" y="47"/>
                    <a:pt x="14" y="47"/>
                  </a:cubicBezTo>
                  <a:cubicBezTo>
                    <a:pt x="19" y="48"/>
                    <a:pt x="24" y="47"/>
                    <a:pt x="28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51"/>
            <p:cNvSpPr/>
            <p:nvPr/>
          </p:nvSpPr>
          <p:spPr bwMode="auto">
            <a:xfrm>
              <a:off x="6700475" y="2295237"/>
              <a:ext cx="159883" cy="165593"/>
            </a:xfrm>
            <a:custGeom>
              <a:avLst/>
              <a:gdLst>
                <a:gd name="T0" fmla="*/ 1 w 47"/>
                <a:gd name="T1" fmla="*/ 48 h 49"/>
                <a:gd name="T2" fmla="*/ 1 w 47"/>
                <a:gd name="T3" fmla="*/ 49 h 49"/>
                <a:gd name="T4" fmla="*/ 25 w 47"/>
                <a:gd name="T5" fmla="*/ 44 h 49"/>
                <a:gd name="T6" fmla="*/ 38 w 47"/>
                <a:gd name="T7" fmla="*/ 40 h 49"/>
                <a:gd name="T8" fmla="*/ 44 w 47"/>
                <a:gd name="T9" fmla="*/ 34 h 49"/>
                <a:gd name="T10" fmla="*/ 43 w 47"/>
                <a:gd name="T11" fmla="*/ 17 h 49"/>
                <a:gd name="T12" fmla="*/ 28 w 47"/>
                <a:gd name="T13" fmla="*/ 12 h 49"/>
                <a:gd name="T14" fmla="*/ 26 w 47"/>
                <a:gd name="T15" fmla="*/ 14 h 49"/>
                <a:gd name="T16" fmla="*/ 25 w 47"/>
                <a:gd name="T17" fmla="*/ 9 h 49"/>
                <a:gd name="T18" fmla="*/ 11 w 47"/>
                <a:gd name="T19" fmla="*/ 2 h 49"/>
                <a:gd name="T20" fmla="*/ 2 w 47"/>
                <a:gd name="T21" fmla="*/ 8 h 49"/>
                <a:gd name="T22" fmla="*/ 0 w 47"/>
                <a:gd name="T23" fmla="*/ 18 h 49"/>
                <a:gd name="T24" fmla="*/ 1 w 47"/>
                <a:gd name="T25" fmla="*/ 46 h 49"/>
                <a:gd name="T26" fmla="*/ 1 w 47"/>
                <a:gd name="T27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9">
                  <a:moveTo>
                    <a:pt x="1" y="48"/>
                  </a:moveTo>
                  <a:cubicBezTo>
                    <a:pt x="1" y="49"/>
                    <a:pt x="1" y="49"/>
                    <a:pt x="1" y="49"/>
                  </a:cubicBezTo>
                  <a:cubicBezTo>
                    <a:pt x="9" y="46"/>
                    <a:pt x="13" y="45"/>
                    <a:pt x="25" y="44"/>
                  </a:cubicBezTo>
                  <a:cubicBezTo>
                    <a:pt x="33" y="43"/>
                    <a:pt x="37" y="41"/>
                    <a:pt x="38" y="40"/>
                  </a:cubicBezTo>
                  <a:cubicBezTo>
                    <a:pt x="42" y="37"/>
                    <a:pt x="44" y="34"/>
                    <a:pt x="44" y="34"/>
                  </a:cubicBezTo>
                  <a:cubicBezTo>
                    <a:pt x="47" y="25"/>
                    <a:pt x="43" y="18"/>
                    <a:pt x="43" y="17"/>
                  </a:cubicBezTo>
                  <a:cubicBezTo>
                    <a:pt x="36" y="8"/>
                    <a:pt x="29" y="12"/>
                    <a:pt x="28" y="12"/>
                  </a:cubicBezTo>
                  <a:cubicBezTo>
                    <a:pt x="28" y="13"/>
                    <a:pt x="26" y="13"/>
                    <a:pt x="26" y="14"/>
                  </a:cubicBezTo>
                  <a:cubicBezTo>
                    <a:pt x="26" y="13"/>
                    <a:pt x="26" y="10"/>
                    <a:pt x="25" y="9"/>
                  </a:cubicBezTo>
                  <a:cubicBezTo>
                    <a:pt x="23" y="0"/>
                    <a:pt x="13" y="1"/>
                    <a:pt x="11" y="2"/>
                  </a:cubicBezTo>
                  <a:cubicBezTo>
                    <a:pt x="6" y="3"/>
                    <a:pt x="3" y="6"/>
                    <a:pt x="2" y="8"/>
                  </a:cubicBezTo>
                  <a:cubicBezTo>
                    <a:pt x="1" y="12"/>
                    <a:pt x="1" y="14"/>
                    <a:pt x="0" y="18"/>
                  </a:cubicBezTo>
                  <a:cubicBezTo>
                    <a:pt x="0" y="27"/>
                    <a:pt x="0" y="36"/>
                    <a:pt x="1" y="46"/>
                  </a:cubicBezTo>
                  <a:cubicBezTo>
                    <a:pt x="1" y="47"/>
                    <a:pt x="1" y="48"/>
                    <a:pt x="1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52"/>
            <p:cNvSpPr/>
            <p:nvPr/>
          </p:nvSpPr>
          <p:spPr bwMode="auto">
            <a:xfrm>
              <a:off x="6544874" y="2463684"/>
              <a:ext cx="175586" cy="192716"/>
            </a:xfrm>
            <a:custGeom>
              <a:avLst/>
              <a:gdLst>
                <a:gd name="T0" fmla="*/ 46 w 52"/>
                <a:gd name="T1" fmla="*/ 0 h 57"/>
                <a:gd name="T2" fmla="*/ 41 w 52"/>
                <a:gd name="T3" fmla="*/ 0 h 57"/>
                <a:gd name="T4" fmla="*/ 14 w 52"/>
                <a:gd name="T5" fmla="*/ 7 h 57"/>
                <a:gd name="T6" fmla="*/ 6 w 52"/>
                <a:gd name="T7" fmla="*/ 14 h 57"/>
                <a:gd name="T8" fmla="*/ 2 w 52"/>
                <a:gd name="T9" fmla="*/ 25 h 57"/>
                <a:gd name="T10" fmla="*/ 15 w 52"/>
                <a:gd name="T11" fmla="*/ 41 h 57"/>
                <a:gd name="T12" fmla="*/ 19 w 52"/>
                <a:gd name="T13" fmla="*/ 41 h 57"/>
                <a:gd name="T14" fmla="*/ 19 w 52"/>
                <a:gd name="T15" fmla="*/ 43 h 57"/>
                <a:gd name="T16" fmla="*/ 28 w 52"/>
                <a:gd name="T17" fmla="*/ 54 h 57"/>
                <a:gd name="T18" fmla="*/ 48 w 52"/>
                <a:gd name="T19" fmla="*/ 48 h 57"/>
                <a:gd name="T20" fmla="*/ 52 w 52"/>
                <a:gd name="T21" fmla="*/ 39 h 57"/>
                <a:gd name="T22" fmla="*/ 50 w 52"/>
                <a:gd name="T23" fmla="*/ 24 h 57"/>
                <a:gd name="T24" fmla="*/ 46 w 52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7">
                  <a:moveTo>
                    <a:pt x="46" y="0"/>
                  </a:moveTo>
                  <a:cubicBezTo>
                    <a:pt x="45" y="0"/>
                    <a:pt x="42" y="0"/>
                    <a:pt x="41" y="0"/>
                  </a:cubicBezTo>
                  <a:cubicBezTo>
                    <a:pt x="30" y="1"/>
                    <a:pt x="21" y="4"/>
                    <a:pt x="14" y="7"/>
                  </a:cubicBezTo>
                  <a:cubicBezTo>
                    <a:pt x="11" y="9"/>
                    <a:pt x="8" y="11"/>
                    <a:pt x="6" y="14"/>
                  </a:cubicBezTo>
                  <a:cubicBezTo>
                    <a:pt x="4" y="16"/>
                    <a:pt x="1" y="19"/>
                    <a:pt x="2" y="25"/>
                  </a:cubicBezTo>
                  <a:cubicBezTo>
                    <a:pt x="1" y="27"/>
                    <a:pt x="0" y="40"/>
                    <a:pt x="15" y="41"/>
                  </a:cubicBezTo>
                  <a:cubicBezTo>
                    <a:pt x="16" y="41"/>
                    <a:pt x="19" y="41"/>
                    <a:pt x="19" y="41"/>
                  </a:cubicBezTo>
                  <a:cubicBezTo>
                    <a:pt x="19" y="41"/>
                    <a:pt x="19" y="42"/>
                    <a:pt x="19" y="43"/>
                  </a:cubicBezTo>
                  <a:cubicBezTo>
                    <a:pt x="19" y="43"/>
                    <a:pt x="21" y="51"/>
                    <a:pt x="28" y="54"/>
                  </a:cubicBezTo>
                  <a:cubicBezTo>
                    <a:pt x="31" y="56"/>
                    <a:pt x="43" y="57"/>
                    <a:pt x="48" y="48"/>
                  </a:cubicBezTo>
                  <a:cubicBezTo>
                    <a:pt x="49" y="48"/>
                    <a:pt x="51" y="43"/>
                    <a:pt x="52" y="39"/>
                  </a:cubicBezTo>
                  <a:cubicBezTo>
                    <a:pt x="52" y="38"/>
                    <a:pt x="52" y="32"/>
                    <a:pt x="50" y="24"/>
                  </a:cubicBezTo>
                  <a:cubicBezTo>
                    <a:pt x="48" y="14"/>
                    <a:pt x="46" y="8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3"/>
            <p:cNvSpPr/>
            <p:nvPr/>
          </p:nvSpPr>
          <p:spPr bwMode="auto">
            <a:xfrm>
              <a:off x="6707612" y="2453692"/>
              <a:ext cx="175586" cy="152745"/>
            </a:xfrm>
            <a:custGeom>
              <a:avLst/>
              <a:gdLst>
                <a:gd name="T0" fmla="*/ 44 w 52"/>
                <a:gd name="T1" fmla="*/ 4 h 45"/>
                <a:gd name="T2" fmla="*/ 38 w 52"/>
                <a:gd name="T3" fmla="*/ 1 h 45"/>
                <a:gd name="T4" fmla="*/ 24 w 52"/>
                <a:gd name="T5" fmla="*/ 0 h 45"/>
                <a:gd name="T6" fmla="*/ 0 w 52"/>
                <a:gd name="T7" fmla="*/ 3 h 45"/>
                <a:gd name="T8" fmla="*/ 1 w 52"/>
                <a:gd name="T9" fmla="*/ 6 h 45"/>
                <a:gd name="T10" fmla="*/ 9 w 52"/>
                <a:gd name="T11" fmla="*/ 33 h 45"/>
                <a:gd name="T12" fmla="*/ 13 w 52"/>
                <a:gd name="T13" fmla="*/ 41 h 45"/>
                <a:gd name="T14" fmla="*/ 24 w 52"/>
                <a:gd name="T15" fmla="*/ 45 h 45"/>
                <a:gd name="T16" fmla="*/ 37 w 52"/>
                <a:gd name="T17" fmla="*/ 34 h 45"/>
                <a:gd name="T18" fmla="*/ 35 w 52"/>
                <a:gd name="T19" fmla="*/ 28 h 45"/>
                <a:gd name="T20" fmla="*/ 35 w 52"/>
                <a:gd name="T21" fmla="*/ 28 h 45"/>
                <a:gd name="T22" fmla="*/ 38 w 52"/>
                <a:gd name="T23" fmla="*/ 28 h 45"/>
                <a:gd name="T24" fmla="*/ 51 w 52"/>
                <a:gd name="T25" fmla="*/ 20 h 45"/>
                <a:gd name="T26" fmla="*/ 44 w 52"/>
                <a:gd name="T27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45">
                  <a:moveTo>
                    <a:pt x="44" y="4"/>
                  </a:moveTo>
                  <a:cubicBezTo>
                    <a:pt x="44" y="4"/>
                    <a:pt x="42" y="3"/>
                    <a:pt x="38" y="1"/>
                  </a:cubicBezTo>
                  <a:cubicBezTo>
                    <a:pt x="36" y="1"/>
                    <a:pt x="31" y="0"/>
                    <a:pt x="24" y="0"/>
                  </a:cubicBezTo>
                  <a:cubicBezTo>
                    <a:pt x="13" y="1"/>
                    <a:pt x="7" y="3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3" y="15"/>
                    <a:pt x="6" y="25"/>
                    <a:pt x="9" y="33"/>
                  </a:cubicBezTo>
                  <a:cubicBezTo>
                    <a:pt x="11" y="36"/>
                    <a:pt x="11" y="38"/>
                    <a:pt x="13" y="41"/>
                  </a:cubicBezTo>
                  <a:cubicBezTo>
                    <a:pt x="15" y="43"/>
                    <a:pt x="18" y="45"/>
                    <a:pt x="24" y="45"/>
                  </a:cubicBezTo>
                  <a:cubicBezTo>
                    <a:pt x="26" y="45"/>
                    <a:pt x="38" y="43"/>
                    <a:pt x="37" y="34"/>
                  </a:cubicBezTo>
                  <a:cubicBezTo>
                    <a:pt x="37" y="33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8"/>
                    <a:pt x="38" y="28"/>
                    <a:pt x="38" y="28"/>
                  </a:cubicBezTo>
                  <a:cubicBezTo>
                    <a:pt x="39" y="28"/>
                    <a:pt x="48" y="29"/>
                    <a:pt x="51" y="20"/>
                  </a:cubicBezTo>
                  <a:cubicBezTo>
                    <a:pt x="52" y="18"/>
                    <a:pt x="51" y="8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-1"/>
            <a:ext cx="12192000" cy="41640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/>
          <p:cNvSpPr/>
          <p:nvPr/>
        </p:nvSpPr>
        <p:spPr>
          <a:xfrm rot="10800000">
            <a:off x="4386884" y="172602"/>
            <a:ext cx="3432652" cy="661115"/>
          </a:xfrm>
          <a:prstGeom prst="trapezoid">
            <a:avLst>
              <a:gd name="adj" fmla="val 52992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540A4B2-2CE2-4E46-A3B7-6126BA0EBAD4}"/>
              </a:ext>
            </a:extLst>
          </p:cNvPr>
          <p:cNvSpPr txBox="1"/>
          <p:nvPr/>
        </p:nvSpPr>
        <p:spPr>
          <a:xfrm>
            <a:off x="1839756" y="3584729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BACKGROUND</a:t>
            </a:r>
            <a:endParaRPr lang="zh-CN" altLang="en-US" sz="20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A923BD9-241B-4CD1-BEE9-6E211681A29B}"/>
              </a:ext>
            </a:extLst>
          </p:cNvPr>
          <p:cNvSpPr txBox="1"/>
          <p:nvPr/>
        </p:nvSpPr>
        <p:spPr>
          <a:xfrm>
            <a:off x="4596837" y="3130650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DEFINE</a:t>
            </a:r>
            <a:endParaRPr lang="zh-CN" altLang="en-US" sz="20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2F9305B-1B8C-4B31-842F-3BB0E626F536}"/>
              </a:ext>
            </a:extLst>
          </p:cNvPr>
          <p:cNvSpPr txBox="1"/>
          <p:nvPr/>
        </p:nvSpPr>
        <p:spPr>
          <a:xfrm>
            <a:off x="7018633" y="3813069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HOW</a:t>
            </a:r>
            <a:endParaRPr lang="zh-CN" altLang="en-US" sz="20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3BBDAA-79B9-4B6F-B26A-16ABC9476581}"/>
              </a:ext>
            </a:extLst>
          </p:cNvPr>
          <p:cNvSpPr txBox="1"/>
          <p:nvPr/>
        </p:nvSpPr>
        <p:spPr>
          <a:xfrm>
            <a:off x="9153024" y="3384674"/>
            <a:ext cx="148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Experiment</a:t>
            </a:r>
            <a:endParaRPr lang="zh-CN" altLang="en-US" sz="20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71B31F2-208C-4F7B-B943-03BA91A168EE}"/>
              </a:ext>
            </a:extLst>
          </p:cNvPr>
          <p:cNvSpPr txBox="1"/>
          <p:nvPr/>
        </p:nvSpPr>
        <p:spPr>
          <a:xfrm>
            <a:off x="5499735" y="280577"/>
            <a:ext cx="1192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GMM 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D1266FD-E6D8-4914-8D5C-0AACE29AC012}"/>
              </a:ext>
            </a:extLst>
          </p:cNvPr>
          <p:cNvSpPr txBox="1"/>
          <p:nvPr/>
        </p:nvSpPr>
        <p:spPr>
          <a:xfrm>
            <a:off x="2295505" y="2347606"/>
            <a:ext cx="8773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</a:rPr>
              <a:t>🎓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BCB276-2D44-4AD7-938D-A78B20572EC3}"/>
              </a:ext>
            </a:extLst>
          </p:cNvPr>
          <p:cNvSpPr txBox="1"/>
          <p:nvPr/>
        </p:nvSpPr>
        <p:spPr>
          <a:xfrm>
            <a:off x="7052869" y="2537913"/>
            <a:ext cx="942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-457200" y="2931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Application</a:t>
            </a:r>
          </a:p>
        </p:txBody>
      </p:sp>
      <p:sp>
        <p:nvSpPr>
          <p:cNvPr id="18" name="文本框 25">
            <a:extLst>
              <a:ext uri="{FF2B5EF4-FFF2-40B4-BE49-F238E27FC236}">
                <a16:creationId xmlns:a16="http://schemas.microsoft.com/office/drawing/2014/main" id="{7EB8F27E-7A4E-4F0B-8B18-FE04A980859C}"/>
              </a:ext>
            </a:extLst>
          </p:cNvPr>
          <p:cNvSpPr txBox="1"/>
          <p:nvPr/>
        </p:nvSpPr>
        <p:spPr>
          <a:xfrm>
            <a:off x="198782" y="1534708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GMM Application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FBEA41-06B3-43E5-B820-900CD15293FB}"/>
              </a:ext>
            </a:extLst>
          </p:cNvPr>
          <p:cNvSpPr txBox="1"/>
          <p:nvPr/>
        </p:nvSpPr>
        <p:spPr>
          <a:xfrm>
            <a:off x="1939690" y="2626463"/>
            <a:ext cx="656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883807-3739-46EA-9AC3-F7ADEA948FFD}"/>
              </a:ext>
            </a:extLst>
          </p:cNvPr>
          <p:cNvSpPr txBox="1"/>
          <p:nvPr/>
        </p:nvSpPr>
        <p:spPr>
          <a:xfrm>
            <a:off x="2683355" y="4329026"/>
            <a:ext cx="7680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图像分割、对象识别、视频分析</a:t>
            </a:r>
            <a:endParaRPr lang="zh-CN" altLang="en-US"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48EA2D55-311D-4A43-BEB3-99E6AFBF136A}"/>
              </a:ext>
            </a:extLst>
          </p:cNvPr>
          <p:cNvSpPr/>
          <p:nvPr/>
        </p:nvSpPr>
        <p:spPr>
          <a:xfrm flipV="1">
            <a:off x="7193145" y="417040"/>
            <a:ext cx="4288404" cy="1544541"/>
          </a:xfrm>
          <a:prstGeom prst="parallelogram">
            <a:avLst>
              <a:gd name="adj" fmla="val 92241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8F9AC2-9352-46C9-AF49-25CF8D24F6C1}"/>
              </a:ext>
            </a:extLst>
          </p:cNvPr>
          <p:cNvGrpSpPr/>
          <p:nvPr/>
        </p:nvGrpSpPr>
        <p:grpSpPr>
          <a:xfrm>
            <a:off x="8354547" y="133349"/>
            <a:ext cx="5512118" cy="1969200"/>
            <a:chOff x="8631014" y="2813887"/>
            <a:chExt cx="3361747" cy="1201210"/>
          </a:xfrm>
        </p:grpSpPr>
        <p:grpSp>
          <p:nvGrpSpPr>
            <p:cNvPr id="14" name="组合 79">
              <a:extLst>
                <a:ext uri="{FF2B5EF4-FFF2-40B4-BE49-F238E27FC236}">
                  <a16:creationId xmlns:a16="http://schemas.microsoft.com/office/drawing/2014/main" id="{6042AE70-ACF0-4112-992B-C38E9F808E7B}"/>
                </a:ext>
              </a:extLst>
            </p:cNvPr>
            <p:cNvGrpSpPr/>
            <p:nvPr/>
          </p:nvGrpSpPr>
          <p:grpSpPr bwMode="auto">
            <a:xfrm>
              <a:off x="8631014" y="2813887"/>
              <a:ext cx="1198786" cy="1201210"/>
              <a:chOff x="6379729" y="2488774"/>
              <a:chExt cx="2513016" cy="2513016"/>
            </a:xfrm>
          </p:grpSpPr>
          <p:sp>
            <p:nvSpPr>
              <p:cNvPr id="17" name="任意多边形 82">
                <a:extLst>
                  <a:ext uri="{FF2B5EF4-FFF2-40B4-BE49-F238E27FC236}">
                    <a16:creationId xmlns:a16="http://schemas.microsoft.com/office/drawing/2014/main" id="{C4CC7689-C68C-4F9A-9492-14DD33A13E02}"/>
                  </a:ext>
                </a:extLst>
              </p:cNvPr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任意多边形 83">
                <a:extLst>
                  <a:ext uri="{FF2B5EF4-FFF2-40B4-BE49-F238E27FC236}">
                    <a16:creationId xmlns:a16="http://schemas.microsoft.com/office/drawing/2014/main" id="{03E67B8F-FE5F-4157-935C-B27A3F2CBBB9}"/>
                  </a:ext>
                </a:extLst>
              </p:cNvPr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椭圆 80">
              <a:extLst>
                <a:ext uri="{FF2B5EF4-FFF2-40B4-BE49-F238E27FC236}">
                  <a16:creationId xmlns:a16="http://schemas.microsoft.com/office/drawing/2014/main" id="{5C0290E9-F8A1-4F68-88F8-FB47AF9ABFEC}"/>
                </a:ext>
              </a:extLst>
            </p:cNvPr>
            <p:cNvSpPr/>
            <p:nvPr/>
          </p:nvSpPr>
          <p:spPr bwMode="auto">
            <a:xfrm>
              <a:off x="8797255" y="2980462"/>
              <a:ext cx="866305" cy="868059"/>
            </a:xfrm>
            <a:prstGeom prst="ellipse">
              <a:avLst/>
            </a:prstGeom>
            <a:solidFill>
              <a:srgbClr val="44546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212219CF-0ECA-4F08-9046-DD627FBC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187" y="3405947"/>
              <a:ext cx="442574" cy="442574"/>
            </a:xfrm>
            <a:prstGeom prst="rect">
              <a:avLst/>
            </a:prstGeom>
          </p:spPr>
        </p:pic>
      </p:grpSp>
      <p:sp>
        <p:nvSpPr>
          <p:cNvPr id="20" name="文本框 25">
            <a:extLst>
              <a:ext uri="{FF2B5EF4-FFF2-40B4-BE49-F238E27FC236}">
                <a16:creationId xmlns:a16="http://schemas.microsoft.com/office/drawing/2014/main" id="{4BF56B24-0337-4347-A87B-500E43C78ED8}"/>
              </a:ext>
            </a:extLst>
          </p:cNvPr>
          <p:cNvSpPr txBox="1"/>
          <p:nvPr/>
        </p:nvSpPr>
        <p:spPr>
          <a:xfrm>
            <a:off x="6971114" y="2550800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GMM Application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1A5A61-3196-4DEC-AE3E-6224D1F2A0EC}"/>
              </a:ext>
            </a:extLst>
          </p:cNvPr>
          <p:cNvSpPr txBox="1"/>
          <p:nvPr/>
        </p:nvSpPr>
        <p:spPr>
          <a:xfrm>
            <a:off x="8713307" y="586246"/>
            <a:ext cx="65598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/>
              <a:t>🌐</a:t>
            </a:r>
          </a:p>
        </p:txBody>
      </p:sp>
    </p:spTree>
    <p:extLst>
      <p:ext uri="{BB962C8B-B14F-4D97-AF65-F5344CB8AC3E}">
        <p14:creationId xmlns:p14="http://schemas.microsoft.com/office/powerpoint/2010/main" val="277899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-457200" y="293102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Application</a:t>
            </a:r>
          </a:p>
        </p:txBody>
      </p:sp>
      <p:sp>
        <p:nvSpPr>
          <p:cNvPr id="18" name="文本框 25">
            <a:extLst>
              <a:ext uri="{FF2B5EF4-FFF2-40B4-BE49-F238E27FC236}">
                <a16:creationId xmlns:a16="http://schemas.microsoft.com/office/drawing/2014/main" id="{7EB8F27E-7A4E-4F0B-8B18-FE04A980859C}"/>
              </a:ext>
            </a:extLst>
          </p:cNvPr>
          <p:cNvSpPr txBox="1"/>
          <p:nvPr/>
        </p:nvSpPr>
        <p:spPr>
          <a:xfrm>
            <a:off x="-133141" y="1163004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参考资料：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D3C5A3-16E6-4939-A6F1-CBDF4712BCE8}"/>
              </a:ext>
            </a:extLst>
          </p:cNvPr>
          <p:cNvSpPr txBox="1"/>
          <p:nvPr/>
        </p:nvSpPr>
        <p:spPr>
          <a:xfrm>
            <a:off x="1600200" y="2140950"/>
            <a:ext cx="632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https://blog.csdn.net/u014540876/article/details/79115805/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BD6354-E887-48CA-ADA6-25A86F907B01}"/>
              </a:ext>
            </a:extLst>
          </p:cNvPr>
          <p:cNvSpPr txBox="1"/>
          <p:nvPr/>
        </p:nvSpPr>
        <p:spPr>
          <a:xfrm>
            <a:off x="1484722" y="2687358"/>
            <a:ext cx="632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  <a:r>
              <a:rPr lang="zh-CN" altLang="en-US" dirty="0"/>
              <a:t>周志华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17F2A3-1A89-4633-94D6-2A70026949FF}"/>
              </a:ext>
            </a:extLst>
          </p:cNvPr>
          <p:cNvSpPr txBox="1"/>
          <p:nvPr/>
        </p:nvSpPr>
        <p:spPr>
          <a:xfrm>
            <a:off x="-267092" y="3103825"/>
            <a:ext cx="632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A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EM</a:t>
            </a:r>
            <a:r>
              <a:rPr lang="zh-CN" altLang="en-US" b="1" dirty="0">
                <a:solidFill>
                  <a:srgbClr val="0000A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算法及其应用 </a:t>
            </a:r>
            <a:r>
              <a:rPr lang="zh-CN" altLang="en-US" dirty="0">
                <a:effectLst/>
                <a:hlinkClick r:id="rId2"/>
              </a:rPr>
              <a:t>张宏东</a:t>
            </a:r>
            <a:r>
              <a:rPr lang="zh-CN" altLang="en-US" dirty="0">
                <a:effectLst/>
              </a:rPr>
              <a:t>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9B5B20-4B62-4723-97BF-2BD9DE4C8B9F}"/>
              </a:ext>
            </a:extLst>
          </p:cNvPr>
          <p:cNvSpPr txBox="1"/>
          <p:nvPr/>
        </p:nvSpPr>
        <p:spPr>
          <a:xfrm>
            <a:off x="1460699" y="3566474"/>
            <a:ext cx="6325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统计学习方法</a:t>
            </a:r>
            <a:r>
              <a:rPr lang="en-US" altLang="zh-CN" dirty="0"/>
              <a:t>》</a:t>
            </a:r>
            <a:r>
              <a:rPr lang="zh-CN" altLang="en-US" dirty="0"/>
              <a:t>李航</a:t>
            </a:r>
          </a:p>
        </p:txBody>
      </p:sp>
    </p:spTree>
    <p:extLst>
      <p:ext uri="{BB962C8B-B14F-4D97-AF65-F5344CB8AC3E}">
        <p14:creationId xmlns:p14="http://schemas.microsoft.com/office/powerpoint/2010/main" val="400107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418970" y="1106064"/>
            <a:ext cx="1354060" cy="1356796"/>
            <a:chOff x="10265088" y="255018"/>
            <a:chExt cx="1570606" cy="1573782"/>
          </a:xfrm>
        </p:grpSpPr>
        <p:grpSp>
          <p:nvGrpSpPr>
            <p:cNvPr id="19" name="Group 32"/>
            <p:cNvGrpSpPr/>
            <p:nvPr/>
          </p:nvGrpSpPr>
          <p:grpSpPr>
            <a:xfrm>
              <a:off x="10265088" y="255018"/>
              <a:ext cx="1570606" cy="1573782"/>
              <a:chOff x="3692576" y="1742634"/>
              <a:chExt cx="2790379" cy="2796023"/>
            </a:xfrm>
          </p:grpSpPr>
          <p:grpSp>
            <p:nvGrpSpPr>
              <p:cNvPr id="25" name="组合 79"/>
              <p:cNvGrpSpPr/>
              <p:nvPr/>
            </p:nvGrpSpPr>
            <p:grpSpPr bwMode="auto">
              <a:xfrm>
                <a:off x="3692576" y="1742634"/>
                <a:ext cx="2790379" cy="2796023"/>
                <a:chOff x="6379729" y="2488774"/>
                <a:chExt cx="2513016" cy="2513016"/>
              </a:xfrm>
            </p:grpSpPr>
            <p:sp>
              <p:nvSpPr>
                <p:cNvPr id="27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127000" dist="63500" dir="7380000" sx="102000" sy="102000" algn="tr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任意多边形 83"/>
                <p:cNvSpPr/>
                <p:nvPr/>
              </p:nvSpPr>
              <p:spPr>
                <a:xfrm rot="16377237">
                  <a:off x="6409518" y="2506881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6" name="椭圆 80"/>
              <p:cNvSpPr/>
              <p:nvPr/>
            </p:nvSpPr>
            <p:spPr bwMode="auto">
              <a:xfrm>
                <a:off x="4101618" y="2137562"/>
                <a:ext cx="2016471" cy="2020558"/>
              </a:xfrm>
              <a:prstGeom prst="ellipse">
                <a:avLst/>
              </a:prstGeom>
              <a:solidFill>
                <a:srgbClr val="44546A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38670" y="749095"/>
              <a:ext cx="823442" cy="585626"/>
              <a:chOff x="1743075" y="720725"/>
              <a:chExt cx="5573713" cy="3963988"/>
            </a:xfrm>
            <a:solidFill>
              <a:schemeClr val="bg1"/>
            </a:solidFill>
          </p:grpSpPr>
          <p:sp>
            <p:nvSpPr>
              <p:cNvPr id="21" name="Freeform 27"/>
              <p:cNvSpPr/>
              <p:nvPr/>
            </p:nvSpPr>
            <p:spPr bwMode="auto">
              <a:xfrm>
                <a:off x="1743075" y="720725"/>
                <a:ext cx="5573713" cy="2676525"/>
              </a:xfrm>
              <a:custGeom>
                <a:avLst/>
                <a:gdLst>
                  <a:gd name="T0" fmla="*/ 944 w 2050"/>
                  <a:gd name="T1" fmla="*/ 28 h 988"/>
                  <a:gd name="T2" fmla="*/ 1101 w 2050"/>
                  <a:gd name="T3" fmla="*/ 25 h 988"/>
                  <a:gd name="T4" fmla="*/ 2021 w 2050"/>
                  <a:gd name="T5" fmla="*/ 464 h 988"/>
                  <a:gd name="T6" fmla="*/ 2049 w 2050"/>
                  <a:gd name="T7" fmla="*/ 497 h 988"/>
                  <a:gd name="T8" fmla="*/ 2022 w 2050"/>
                  <a:gd name="T9" fmla="*/ 526 h 988"/>
                  <a:gd name="T10" fmla="*/ 1090 w 2050"/>
                  <a:gd name="T11" fmla="*/ 970 h 988"/>
                  <a:gd name="T12" fmla="*/ 966 w 2050"/>
                  <a:gd name="T13" fmla="*/ 973 h 988"/>
                  <a:gd name="T14" fmla="*/ 637 w 2050"/>
                  <a:gd name="T15" fmla="*/ 817 h 988"/>
                  <a:gd name="T16" fmla="*/ 573 w 2050"/>
                  <a:gd name="T17" fmla="*/ 784 h 988"/>
                  <a:gd name="T18" fmla="*/ 579 w 2050"/>
                  <a:gd name="T19" fmla="*/ 763 h 988"/>
                  <a:gd name="T20" fmla="*/ 972 w 2050"/>
                  <a:gd name="T21" fmla="*/ 559 h 988"/>
                  <a:gd name="T22" fmla="*/ 1099 w 2050"/>
                  <a:gd name="T23" fmla="*/ 550 h 988"/>
                  <a:gd name="T24" fmla="*/ 1138 w 2050"/>
                  <a:gd name="T25" fmla="*/ 500 h 988"/>
                  <a:gd name="T26" fmla="*/ 1110 w 2050"/>
                  <a:gd name="T27" fmla="*/ 448 h 988"/>
                  <a:gd name="T28" fmla="*/ 996 w 2050"/>
                  <a:gd name="T29" fmla="*/ 427 h 988"/>
                  <a:gd name="T30" fmla="*/ 922 w 2050"/>
                  <a:gd name="T31" fmla="*/ 466 h 988"/>
                  <a:gd name="T32" fmla="*/ 916 w 2050"/>
                  <a:gd name="T33" fmla="*/ 516 h 988"/>
                  <a:gd name="T34" fmla="*/ 521 w 2050"/>
                  <a:gd name="T35" fmla="*/ 721 h 988"/>
                  <a:gd name="T36" fmla="*/ 500 w 2050"/>
                  <a:gd name="T37" fmla="*/ 749 h 988"/>
                  <a:gd name="T38" fmla="*/ 269 w 2050"/>
                  <a:gd name="T39" fmla="*/ 641 h 988"/>
                  <a:gd name="T40" fmla="*/ 28 w 2050"/>
                  <a:gd name="T41" fmla="*/ 526 h 988"/>
                  <a:gd name="T42" fmla="*/ 1 w 2050"/>
                  <a:gd name="T43" fmla="*/ 493 h 988"/>
                  <a:gd name="T44" fmla="*/ 31 w 2050"/>
                  <a:gd name="T45" fmla="*/ 463 h 988"/>
                  <a:gd name="T46" fmla="*/ 944 w 2050"/>
                  <a:gd name="T47" fmla="*/ 28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50" h="988">
                    <a:moveTo>
                      <a:pt x="944" y="28"/>
                    </a:moveTo>
                    <a:cubicBezTo>
                      <a:pt x="992" y="1"/>
                      <a:pt x="1053" y="0"/>
                      <a:pt x="1101" y="25"/>
                    </a:cubicBezTo>
                    <a:cubicBezTo>
                      <a:pt x="1408" y="172"/>
                      <a:pt x="1715" y="318"/>
                      <a:pt x="2021" y="464"/>
                    </a:cubicBezTo>
                    <a:cubicBezTo>
                      <a:pt x="2035" y="470"/>
                      <a:pt x="2050" y="481"/>
                      <a:pt x="2049" y="497"/>
                    </a:cubicBezTo>
                    <a:cubicBezTo>
                      <a:pt x="2047" y="512"/>
                      <a:pt x="2034" y="521"/>
                      <a:pt x="2022" y="526"/>
                    </a:cubicBezTo>
                    <a:cubicBezTo>
                      <a:pt x="1711" y="674"/>
                      <a:pt x="1400" y="822"/>
                      <a:pt x="1090" y="970"/>
                    </a:cubicBezTo>
                    <a:cubicBezTo>
                      <a:pt x="1051" y="988"/>
                      <a:pt x="1005" y="988"/>
                      <a:pt x="966" y="973"/>
                    </a:cubicBezTo>
                    <a:cubicBezTo>
                      <a:pt x="856" y="921"/>
                      <a:pt x="747" y="869"/>
                      <a:pt x="637" y="817"/>
                    </a:cubicBezTo>
                    <a:cubicBezTo>
                      <a:pt x="616" y="806"/>
                      <a:pt x="594" y="797"/>
                      <a:pt x="573" y="784"/>
                    </a:cubicBezTo>
                    <a:cubicBezTo>
                      <a:pt x="567" y="777"/>
                      <a:pt x="570" y="766"/>
                      <a:pt x="579" y="763"/>
                    </a:cubicBezTo>
                    <a:cubicBezTo>
                      <a:pt x="710" y="695"/>
                      <a:pt x="841" y="627"/>
                      <a:pt x="972" y="559"/>
                    </a:cubicBezTo>
                    <a:cubicBezTo>
                      <a:pt x="1013" y="572"/>
                      <a:pt x="1060" y="570"/>
                      <a:pt x="1099" y="550"/>
                    </a:cubicBezTo>
                    <a:cubicBezTo>
                      <a:pt x="1118" y="540"/>
                      <a:pt x="1136" y="523"/>
                      <a:pt x="1138" y="500"/>
                    </a:cubicBezTo>
                    <a:cubicBezTo>
                      <a:pt x="1141" y="479"/>
                      <a:pt x="1126" y="460"/>
                      <a:pt x="1110" y="448"/>
                    </a:cubicBezTo>
                    <a:cubicBezTo>
                      <a:pt x="1077" y="426"/>
                      <a:pt x="1035" y="421"/>
                      <a:pt x="996" y="427"/>
                    </a:cubicBezTo>
                    <a:cubicBezTo>
                      <a:pt x="968" y="432"/>
                      <a:pt x="940" y="443"/>
                      <a:pt x="922" y="466"/>
                    </a:cubicBezTo>
                    <a:cubicBezTo>
                      <a:pt x="911" y="480"/>
                      <a:pt x="908" y="499"/>
                      <a:pt x="916" y="516"/>
                    </a:cubicBezTo>
                    <a:cubicBezTo>
                      <a:pt x="784" y="584"/>
                      <a:pt x="652" y="652"/>
                      <a:pt x="521" y="721"/>
                    </a:cubicBezTo>
                    <a:cubicBezTo>
                      <a:pt x="509" y="725"/>
                      <a:pt x="500" y="736"/>
                      <a:pt x="500" y="749"/>
                    </a:cubicBezTo>
                    <a:cubicBezTo>
                      <a:pt x="422" y="715"/>
                      <a:pt x="346" y="677"/>
                      <a:pt x="269" y="641"/>
                    </a:cubicBezTo>
                    <a:cubicBezTo>
                      <a:pt x="189" y="602"/>
                      <a:pt x="108" y="564"/>
                      <a:pt x="28" y="526"/>
                    </a:cubicBezTo>
                    <a:cubicBezTo>
                      <a:pt x="15" y="520"/>
                      <a:pt x="0" y="509"/>
                      <a:pt x="1" y="493"/>
                    </a:cubicBezTo>
                    <a:cubicBezTo>
                      <a:pt x="3" y="478"/>
                      <a:pt x="18" y="469"/>
                      <a:pt x="31" y="463"/>
                    </a:cubicBezTo>
                    <a:cubicBezTo>
                      <a:pt x="335" y="318"/>
                      <a:pt x="640" y="173"/>
                      <a:pt x="94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8"/>
              <p:cNvSpPr/>
              <p:nvPr/>
            </p:nvSpPr>
            <p:spPr bwMode="auto">
              <a:xfrm>
                <a:off x="2773363" y="2760663"/>
                <a:ext cx="236538" cy="971550"/>
              </a:xfrm>
              <a:custGeom>
                <a:avLst/>
                <a:gdLst>
                  <a:gd name="T0" fmla="*/ 0 w 87"/>
                  <a:gd name="T1" fmla="*/ 0 h 359"/>
                  <a:gd name="T2" fmla="*/ 87 w 87"/>
                  <a:gd name="T3" fmla="*/ 42 h 359"/>
                  <a:gd name="T4" fmla="*/ 48 w 87"/>
                  <a:gd name="T5" fmla="*/ 359 h 359"/>
                  <a:gd name="T6" fmla="*/ 0 w 87"/>
                  <a:gd name="T7" fmla="*/ 252 h 359"/>
                  <a:gd name="T8" fmla="*/ 0 w 87"/>
                  <a:gd name="T9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59">
                    <a:moveTo>
                      <a:pt x="0" y="0"/>
                    </a:moveTo>
                    <a:cubicBezTo>
                      <a:pt x="29" y="14"/>
                      <a:pt x="58" y="28"/>
                      <a:pt x="87" y="42"/>
                    </a:cubicBezTo>
                    <a:cubicBezTo>
                      <a:pt x="74" y="148"/>
                      <a:pt x="61" y="253"/>
                      <a:pt x="48" y="359"/>
                    </a:cubicBezTo>
                    <a:cubicBezTo>
                      <a:pt x="23" y="328"/>
                      <a:pt x="0" y="293"/>
                      <a:pt x="0" y="252"/>
                    </a:cubicBezTo>
                    <a:cubicBezTo>
                      <a:pt x="1" y="168"/>
                      <a:pt x="0" y="8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9"/>
              <p:cNvSpPr/>
              <p:nvPr/>
            </p:nvSpPr>
            <p:spPr bwMode="auto">
              <a:xfrm>
                <a:off x="3363913" y="2768600"/>
                <a:ext cx="2900363" cy="1693863"/>
              </a:xfrm>
              <a:custGeom>
                <a:avLst/>
                <a:gdLst>
                  <a:gd name="T0" fmla="*/ 496 w 1067"/>
                  <a:gd name="T1" fmla="*/ 275 h 625"/>
                  <a:gd name="T2" fmla="*/ 1067 w 1067"/>
                  <a:gd name="T3" fmla="*/ 0 h 625"/>
                  <a:gd name="T4" fmla="*/ 1067 w 1067"/>
                  <a:gd name="T5" fmla="*/ 253 h 625"/>
                  <a:gd name="T6" fmla="*/ 1022 w 1067"/>
                  <a:gd name="T7" fmla="*/ 353 h 625"/>
                  <a:gd name="T8" fmla="*/ 871 w 1067"/>
                  <a:gd name="T9" fmla="*/ 479 h 625"/>
                  <a:gd name="T10" fmla="*/ 285 w 1067"/>
                  <a:gd name="T11" fmla="*/ 591 h 625"/>
                  <a:gd name="T12" fmla="*/ 52 w 1067"/>
                  <a:gd name="T13" fmla="*/ 518 h 625"/>
                  <a:gd name="T14" fmla="*/ 0 w 1067"/>
                  <a:gd name="T15" fmla="*/ 101 h 625"/>
                  <a:gd name="T16" fmla="*/ 356 w 1067"/>
                  <a:gd name="T17" fmla="*/ 273 h 625"/>
                  <a:gd name="T18" fmla="*/ 496 w 1067"/>
                  <a:gd name="T19" fmla="*/ 27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7" h="625">
                    <a:moveTo>
                      <a:pt x="496" y="275"/>
                    </a:moveTo>
                    <a:cubicBezTo>
                      <a:pt x="686" y="184"/>
                      <a:pt x="876" y="92"/>
                      <a:pt x="1067" y="0"/>
                    </a:cubicBezTo>
                    <a:cubicBezTo>
                      <a:pt x="1066" y="85"/>
                      <a:pt x="1067" y="169"/>
                      <a:pt x="1067" y="253"/>
                    </a:cubicBezTo>
                    <a:cubicBezTo>
                      <a:pt x="1065" y="291"/>
                      <a:pt x="1044" y="324"/>
                      <a:pt x="1022" y="353"/>
                    </a:cubicBezTo>
                    <a:cubicBezTo>
                      <a:pt x="980" y="404"/>
                      <a:pt x="927" y="445"/>
                      <a:pt x="871" y="479"/>
                    </a:cubicBezTo>
                    <a:cubicBezTo>
                      <a:pt x="697" y="583"/>
                      <a:pt x="486" y="625"/>
                      <a:pt x="285" y="591"/>
                    </a:cubicBezTo>
                    <a:cubicBezTo>
                      <a:pt x="204" y="578"/>
                      <a:pt x="126" y="552"/>
                      <a:pt x="52" y="518"/>
                    </a:cubicBezTo>
                    <a:cubicBezTo>
                      <a:pt x="34" y="379"/>
                      <a:pt x="17" y="240"/>
                      <a:pt x="0" y="101"/>
                    </a:cubicBezTo>
                    <a:cubicBezTo>
                      <a:pt x="118" y="159"/>
                      <a:pt x="238" y="216"/>
                      <a:pt x="356" y="273"/>
                    </a:cubicBezTo>
                    <a:cubicBezTo>
                      <a:pt x="400" y="295"/>
                      <a:pt x="452" y="297"/>
                      <a:pt x="496" y="2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0"/>
              <p:cNvSpPr/>
              <p:nvPr/>
            </p:nvSpPr>
            <p:spPr bwMode="auto">
              <a:xfrm>
                <a:off x="2974975" y="2955925"/>
                <a:ext cx="404813" cy="1728788"/>
              </a:xfrm>
              <a:custGeom>
                <a:avLst/>
                <a:gdLst>
                  <a:gd name="T0" fmla="*/ 0 w 149"/>
                  <a:gd name="T1" fmla="*/ 568 h 638"/>
                  <a:gd name="T2" fmla="*/ 74 w 149"/>
                  <a:gd name="T3" fmla="*/ 0 h 638"/>
                  <a:gd name="T4" fmla="*/ 145 w 149"/>
                  <a:gd name="T5" fmla="*/ 538 h 638"/>
                  <a:gd name="T6" fmla="*/ 149 w 149"/>
                  <a:gd name="T7" fmla="*/ 572 h 638"/>
                  <a:gd name="T8" fmla="*/ 101 w 149"/>
                  <a:gd name="T9" fmla="*/ 629 h 638"/>
                  <a:gd name="T10" fmla="*/ 27 w 149"/>
                  <a:gd name="T11" fmla="*/ 617 h 638"/>
                  <a:gd name="T12" fmla="*/ 0 w 149"/>
                  <a:gd name="T13" fmla="*/ 56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638">
                    <a:moveTo>
                      <a:pt x="0" y="568"/>
                    </a:moveTo>
                    <a:cubicBezTo>
                      <a:pt x="24" y="379"/>
                      <a:pt x="49" y="190"/>
                      <a:pt x="74" y="0"/>
                    </a:cubicBezTo>
                    <a:cubicBezTo>
                      <a:pt x="98" y="180"/>
                      <a:pt x="121" y="359"/>
                      <a:pt x="145" y="538"/>
                    </a:cubicBezTo>
                    <a:cubicBezTo>
                      <a:pt x="146" y="549"/>
                      <a:pt x="148" y="560"/>
                      <a:pt x="149" y="572"/>
                    </a:cubicBezTo>
                    <a:cubicBezTo>
                      <a:pt x="142" y="596"/>
                      <a:pt x="126" y="620"/>
                      <a:pt x="101" y="629"/>
                    </a:cubicBezTo>
                    <a:cubicBezTo>
                      <a:pt x="77" y="638"/>
                      <a:pt x="47" y="635"/>
                      <a:pt x="27" y="617"/>
                    </a:cubicBezTo>
                    <a:cubicBezTo>
                      <a:pt x="13" y="605"/>
                      <a:pt x="2" y="587"/>
                      <a:pt x="0" y="5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0" name="文本框 19"/>
          <p:cNvSpPr txBox="1"/>
          <p:nvPr/>
        </p:nvSpPr>
        <p:spPr>
          <a:xfrm>
            <a:off x="0" y="2644170"/>
            <a:ext cx="1110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THANKS &amp; Q</a:t>
            </a:r>
            <a:endParaRPr lang="zh-CN" altLang="en-US" sz="96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69198D-9619-416E-8752-D3041F29A417}"/>
              </a:ext>
            </a:extLst>
          </p:cNvPr>
          <p:cNvSpPr txBox="1"/>
          <p:nvPr/>
        </p:nvSpPr>
        <p:spPr>
          <a:xfrm>
            <a:off x="9018809" y="3608828"/>
            <a:ext cx="539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5113251" y="1459528"/>
            <a:ext cx="4141906" cy="1969472"/>
            <a:chOff x="2362200" y="2838801"/>
            <a:chExt cx="2526209" cy="1201210"/>
          </a:xfrm>
        </p:grpSpPr>
        <p:grpSp>
          <p:nvGrpSpPr>
            <p:cNvPr id="51" name="组合 79"/>
            <p:cNvGrpSpPr/>
            <p:nvPr/>
          </p:nvGrpSpPr>
          <p:grpSpPr bwMode="auto">
            <a:xfrm>
              <a:off x="2362200" y="2838801"/>
              <a:ext cx="1198786" cy="1201210"/>
              <a:chOff x="6379729" y="2488774"/>
              <a:chExt cx="2513016" cy="2513016"/>
            </a:xfrm>
          </p:grpSpPr>
          <p:sp>
            <p:nvSpPr>
              <p:cNvPr id="54" name="任意多边形 53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2" name="椭圆 80"/>
            <p:cNvSpPr/>
            <p:nvPr/>
          </p:nvSpPr>
          <p:spPr bwMode="auto">
            <a:xfrm>
              <a:off x="2528441" y="3008058"/>
              <a:ext cx="866305" cy="868059"/>
            </a:xfrm>
            <a:prstGeom prst="ellipse">
              <a:avLst/>
            </a:prstGeom>
            <a:solidFill>
              <a:srgbClr val="44546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Freeform 115"/>
            <p:cNvSpPr/>
            <p:nvPr/>
          </p:nvSpPr>
          <p:spPr bwMode="auto">
            <a:xfrm>
              <a:off x="4574840" y="3386976"/>
              <a:ext cx="313569" cy="322754"/>
            </a:xfrm>
            <a:custGeom>
              <a:avLst/>
              <a:gdLst>
                <a:gd name="T0" fmla="*/ 33 w 239"/>
                <a:gd name="T1" fmla="*/ 104 h 246"/>
                <a:gd name="T2" fmla="*/ 38 w 239"/>
                <a:gd name="T3" fmla="*/ 90 h 246"/>
                <a:gd name="T4" fmla="*/ 40 w 239"/>
                <a:gd name="T5" fmla="*/ 78 h 246"/>
                <a:gd name="T6" fmla="*/ 42 w 239"/>
                <a:gd name="T7" fmla="*/ 64 h 246"/>
                <a:gd name="T8" fmla="*/ 49 w 239"/>
                <a:gd name="T9" fmla="*/ 45 h 246"/>
                <a:gd name="T10" fmla="*/ 61 w 239"/>
                <a:gd name="T11" fmla="*/ 28 h 246"/>
                <a:gd name="T12" fmla="*/ 78 w 239"/>
                <a:gd name="T13" fmla="*/ 14 h 246"/>
                <a:gd name="T14" fmla="*/ 99 w 239"/>
                <a:gd name="T15" fmla="*/ 4 h 246"/>
                <a:gd name="T16" fmla="*/ 125 w 239"/>
                <a:gd name="T17" fmla="*/ 0 h 246"/>
                <a:gd name="T18" fmla="*/ 151 w 239"/>
                <a:gd name="T19" fmla="*/ 4 h 246"/>
                <a:gd name="T20" fmla="*/ 175 w 239"/>
                <a:gd name="T21" fmla="*/ 14 h 246"/>
                <a:gd name="T22" fmla="*/ 189 w 239"/>
                <a:gd name="T23" fmla="*/ 26 h 246"/>
                <a:gd name="T24" fmla="*/ 201 w 239"/>
                <a:gd name="T25" fmla="*/ 42 h 246"/>
                <a:gd name="T26" fmla="*/ 208 w 239"/>
                <a:gd name="T27" fmla="*/ 61 h 246"/>
                <a:gd name="T28" fmla="*/ 213 w 239"/>
                <a:gd name="T29" fmla="*/ 80 h 246"/>
                <a:gd name="T30" fmla="*/ 218 w 239"/>
                <a:gd name="T31" fmla="*/ 94 h 246"/>
                <a:gd name="T32" fmla="*/ 218 w 239"/>
                <a:gd name="T33" fmla="*/ 104 h 246"/>
                <a:gd name="T34" fmla="*/ 220 w 239"/>
                <a:gd name="T35" fmla="*/ 118 h 246"/>
                <a:gd name="T36" fmla="*/ 234 w 239"/>
                <a:gd name="T37" fmla="*/ 139 h 246"/>
                <a:gd name="T38" fmla="*/ 239 w 239"/>
                <a:gd name="T39" fmla="*/ 158 h 246"/>
                <a:gd name="T40" fmla="*/ 239 w 239"/>
                <a:gd name="T41" fmla="*/ 177 h 246"/>
                <a:gd name="T42" fmla="*/ 234 w 239"/>
                <a:gd name="T43" fmla="*/ 189 h 246"/>
                <a:gd name="T44" fmla="*/ 229 w 239"/>
                <a:gd name="T45" fmla="*/ 194 h 246"/>
                <a:gd name="T46" fmla="*/ 225 w 239"/>
                <a:gd name="T47" fmla="*/ 189 h 246"/>
                <a:gd name="T48" fmla="*/ 218 w 239"/>
                <a:gd name="T49" fmla="*/ 175 h 246"/>
                <a:gd name="T50" fmla="*/ 213 w 239"/>
                <a:gd name="T51" fmla="*/ 184 h 246"/>
                <a:gd name="T52" fmla="*/ 201 w 239"/>
                <a:gd name="T53" fmla="*/ 203 h 246"/>
                <a:gd name="T54" fmla="*/ 210 w 239"/>
                <a:gd name="T55" fmla="*/ 215 h 246"/>
                <a:gd name="T56" fmla="*/ 220 w 239"/>
                <a:gd name="T57" fmla="*/ 222 h 246"/>
                <a:gd name="T58" fmla="*/ 220 w 239"/>
                <a:gd name="T59" fmla="*/ 229 h 246"/>
                <a:gd name="T60" fmla="*/ 213 w 239"/>
                <a:gd name="T61" fmla="*/ 236 h 246"/>
                <a:gd name="T62" fmla="*/ 199 w 239"/>
                <a:gd name="T63" fmla="*/ 243 h 246"/>
                <a:gd name="T64" fmla="*/ 177 w 239"/>
                <a:gd name="T65" fmla="*/ 246 h 246"/>
                <a:gd name="T66" fmla="*/ 151 w 239"/>
                <a:gd name="T67" fmla="*/ 241 h 246"/>
                <a:gd name="T68" fmla="*/ 130 w 239"/>
                <a:gd name="T69" fmla="*/ 236 h 246"/>
                <a:gd name="T70" fmla="*/ 118 w 239"/>
                <a:gd name="T71" fmla="*/ 236 h 246"/>
                <a:gd name="T72" fmla="*/ 99 w 239"/>
                <a:gd name="T73" fmla="*/ 246 h 246"/>
                <a:gd name="T74" fmla="*/ 80 w 239"/>
                <a:gd name="T75" fmla="*/ 246 h 246"/>
                <a:gd name="T76" fmla="*/ 52 w 239"/>
                <a:gd name="T77" fmla="*/ 246 h 246"/>
                <a:gd name="T78" fmla="*/ 33 w 239"/>
                <a:gd name="T79" fmla="*/ 239 h 246"/>
                <a:gd name="T80" fmla="*/ 28 w 239"/>
                <a:gd name="T81" fmla="*/ 232 h 246"/>
                <a:gd name="T82" fmla="*/ 28 w 239"/>
                <a:gd name="T83" fmla="*/ 224 h 246"/>
                <a:gd name="T84" fmla="*/ 31 w 239"/>
                <a:gd name="T85" fmla="*/ 217 h 246"/>
                <a:gd name="T86" fmla="*/ 38 w 239"/>
                <a:gd name="T87" fmla="*/ 213 h 246"/>
                <a:gd name="T88" fmla="*/ 47 w 239"/>
                <a:gd name="T89" fmla="*/ 210 h 246"/>
                <a:gd name="T90" fmla="*/ 45 w 239"/>
                <a:gd name="T91" fmla="*/ 206 h 246"/>
                <a:gd name="T92" fmla="*/ 33 w 239"/>
                <a:gd name="T93" fmla="*/ 191 h 246"/>
                <a:gd name="T94" fmla="*/ 26 w 239"/>
                <a:gd name="T95" fmla="*/ 175 h 246"/>
                <a:gd name="T96" fmla="*/ 23 w 239"/>
                <a:gd name="T97" fmla="*/ 172 h 246"/>
                <a:gd name="T98" fmla="*/ 19 w 239"/>
                <a:gd name="T99" fmla="*/ 180 h 246"/>
                <a:gd name="T100" fmla="*/ 9 w 239"/>
                <a:gd name="T101" fmla="*/ 189 h 246"/>
                <a:gd name="T102" fmla="*/ 2 w 239"/>
                <a:gd name="T103" fmla="*/ 189 h 246"/>
                <a:gd name="T104" fmla="*/ 0 w 239"/>
                <a:gd name="T105" fmla="*/ 180 h 246"/>
                <a:gd name="T106" fmla="*/ 0 w 239"/>
                <a:gd name="T107" fmla="*/ 158 h 246"/>
                <a:gd name="T108" fmla="*/ 7 w 239"/>
                <a:gd name="T109" fmla="*/ 139 h 246"/>
                <a:gd name="T110" fmla="*/ 21 w 239"/>
                <a:gd name="T111" fmla="*/ 123 h 246"/>
                <a:gd name="T112" fmla="*/ 33 w 239"/>
                <a:gd name="T113" fmla="*/ 1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9" h="246">
                  <a:moveTo>
                    <a:pt x="33" y="111"/>
                  </a:moveTo>
                  <a:lnTo>
                    <a:pt x="33" y="111"/>
                  </a:lnTo>
                  <a:lnTo>
                    <a:pt x="33" y="109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1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38" y="92"/>
                  </a:lnTo>
                  <a:lnTo>
                    <a:pt x="38" y="90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5"/>
                  </a:lnTo>
                  <a:lnTo>
                    <a:pt x="38" y="82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0" y="75"/>
                  </a:lnTo>
                  <a:lnTo>
                    <a:pt x="40" y="75"/>
                  </a:lnTo>
                  <a:lnTo>
                    <a:pt x="40" y="73"/>
                  </a:lnTo>
                  <a:lnTo>
                    <a:pt x="42" y="71"/>
                  </a:lnTo>
                  <a:lnTo>
                    <a:pt x="42" y="66"/>
                  </a:lnTo>
                  <a:lnTo>
                    <a:pt x="42" y="64"/>
                  </a:lnTo>
                  <a:lnTo>
                    <a:pt x="45" y="59"/>
                  </a:lnTo>
                  <a:lnTo>
                    <a:pt x="45" y="56"/>
                  </a:lnTo>
                  <a:lnTo>
                    <a:pt x="45" y="54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9" y="47"/>
                  </a:lnTo>
                  <a:lnTo>
                    <a:pt x="49" y="45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7" y="35"/>
                  </a:lnTo>
                  <a:lnTo>
                    <a:pt x="59" y="33"/>
                  </a:lnTo>
                  <a:lnTo>
                    <a:pt x="61" y="28"/>
                  </a:lnTo>
                  <a:lnTo>
                    <a:pt x="64" y="26"/>
                  </a:lnTo>
                  <a:lnTo>
                    <a:pt x="66" y="23"/>
                  </a:lnTo>
                  <a:lnTo>
                    <a:pt x="68" y="21"/>
                  </a:lnTo>
                  <a:lnTo>
                    <a:pt x="71" y="19"/>
                  </a:lnTo>
                  <a:lnTo>
                    <a:pt x="73" y="16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2"/>
                  </a:lnTo>
                  <a:lnTo>
                    <a:pt x="85" y="9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2" y="7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11" y="2"/>
                  </a:lnTo>
                  <a:lnTo>
                    <a:pt x="113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5" y="0"/>
                  </a:lnTo>
                  <a:lnTo>
                    <a:pt x="128" y="0"/>
                  </a:lnTo>
                  <a:lnTo>
                    <a:pt x="132" y="0"/>
                  </a:lnTo>
                  <a:lnTo>
                    <a:pt x="135" y="2"/>
                  </a:lnTo>
                  <a:lnTo>
                    <a:pt x="139" y="2"/>
                  </a:lnTo>
                  <a:lnTo>
                    <a:pt x="144" y="2"/>
                  </a:lnTo>
                  <a:lnTo>
                    <a:pt x="147" y="2"/>
                  </a:lnTo>
                  <a:lnTo>
                    <a:pt x="151" y="4"/>
                  </a:lnTo>
                  <a:lnTo>
                    <a:pt x="154" y="4"/>
                  </a:lnTo>
                  <a:lnTo>
                    <a:pt x="158" y="4"/>
                  </a:lnTo>
                  <a:lnTo>
                    <a:pt x="161" y="7"/>
                  </a:lnTo>
                  <a:lnTo>
                    <a:pt x="165" y="9"/>
                  </a:lnTo>
                  <a:lnTo>
                    <a:pt x="168" y="9"/>
                  </a:lnTo>
                  <a:lnTo>
                    <a:pt x="173" y="12"/>
                  </a:lnTo>
                  <a:lnTo>
                    <a:pt x="175" y="14"/>
                  </a:lnTo>
                  <a:lnTo>
                    <a:pt x="177" y="16"/>
                  </a:lnTo>
                  <a:lnTo>
                    <a:pt x="180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7" y="21"/>
                  </a:lnTo>
                  <a:lnTo>
                    <a:pt x="187" y="23"/>
                  </a:lnTo>
                  <a:lnTo>
                    <a:pt x="189" y="26"/>
                  </a:lnTo>
                  <a:lnTo>
                    <a:pt x="191" y="28"/>
                  </a:lnTo>
                  <a:lnTo>
                    <a:pt x="194" y="30"/>
                  </a:lnTo>
                  <a:lnTo>
                    <a:pt x="196" y="33"/>
                  </a:lnTo>
                  <a:lnTo>
                    <a:pt x="196" y="35"/>
                  </a:lnTo>
                  <a:lnTo>
                    <a:pt x="199" y="38"/>
                  </a:lnTo>
                  <a:lnTo>
                    <a:pt x="201" y="40"/>
                  </a:lnTo>
                  <a:lnTo>
                    <a:pt x="201" y="42"/>
                  </a:lnTo>
                  <a:lnTo>
                    <a:pt x="203" y="47"/>
                  </a:lnTo>
                  <a:lnTo>
                    <a:pt x="203" y="49"/>
                  </a:lnTo>
                  <a:lnTo>
                    <a:pt x="206" y="52"/>
                  </a:lnTo>
                  <a:lnTo>
                    <a:pt x="206" y="54"/>
                  </a:lnTo>
                  <a:lnTo>
                    <a:pt x="206" y="56"/>
                  </a:lnTo>
                  <a:lnTo>
                    <a:pt x="208" y="59"/>
                  </a:lnTo>
                  <a:lnTo>
                    <a:pt x="208" y="61"/>
                  </a:lnTo>
                  <a:lnTo>
                    <a:pt x="208" y="64"/>
                  </a:lnTo>
                  <a:lnTo>
                    <a:pt x="210" y="68"/>
                  </a:lnTo>
                  <a:lnTo>
                    <a:pt x="210" y="73"/>
                  </a:lnTo>
                  <a:lnTo>
                    <a:pt x="210" y="75"/>
                  </a:lnTo>
                  <a:lnTo>
                    <a:pt x="210" y="80"/>
                  </a:lnTo>
                  <a:lnTo>
                    <a:pt x="210" y="80"/>
                  </a:lnTo>
                  <a:lnTo>
                    <a:pt x="213" y="80"/>
                  </a:lnTo>
                  <a:lnTo>
                    <a:pt x="213" y="82"/>
                  </a:lnTo>
                  <a:lnTo>
                    <a:pt x="215" y="85"/>
                  </a:lnTo>
                  <a:lnTo>
                    <a:pt x="215" y="87"/>
                  </a:lnTo>
                  <a:lnTo>
                    <a:pt x="215" y="87"/>
                  </a:lnTo>
                  <a:lnTo>
                    <a:pt x="218" y="90"/>
                  </a:lnTo>
                  <a:lnTo>
                    <a:pt x="218" y="92"/>
                  </a:lnTo>
                  <a:lnTo>
                    <a:pt x="218" y="94"/>
                  </a:lnTo>
                  <a:lnTo>
                    <a:pt x="218" y="97"/>
                  </a:lnTo>
                  <a:lnTo>
                    <a:pt x="220" y="97"/>
                  </a:lnTo>
                  <a:lnTo>
                    <a:pt x="220" y="99"/>
                  </a:lnTo>
                  <a:lnTo>
                    <a:pt x="220" y="101"/>
                  </a:lnTo>
                  <a:lnTo>
                    <a:pt x="220" y="101"/>
                  </a:lnTo>
                  <a:lnTo>
                    <a:pt x="220" y="104"/>
                  </a:lnTo>
                  <a:lnTo>
                    <a:pt x="218" y="104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111"/>
                  </a:lnTo>
                  <a:lnTo>
                    <a:pt x="218" y="111"/>
                  </a:lnTo>
                  <a:lnTo>
                    <a:pt x="218" y="111"/>
                  </a:lnTo>
                  <a:lnTo>
                    <a:pt x="218" y="113"/>
                  </a:lnTo>
                  <a:lnTo>
                    <a:pt x="220" y="118"/>
                  </a:lnTo>
                  <a:lnTo>
                    <a:pt x="222" y="120"/>
                  </a:lnTo>
                  <a:lnTo>
                    <a:pt x="225" y="123"/>
                  </a:lnTo>
                  <a:lnTo>
                    <a:pt x="227" y="127"/>
                  </a:lnTo>
                  <a:lnTo>
                    <a:pt x="227" y="130"/>
                  </a:lnTo>
                  <a:lnTo>
                    <a:pt x="229" y="132"/>
                  </a:lnTo>
                  <a:lnTo>
                    <a:pt x="232" y="137"/>
                  </a:lnTo>
                  <a:lnTo>
                    <a:pt x="234" y="139"/>
                  </a:lnTo>
                  <a:lnTo>
                    <a:pt x="234" y="142"/>
                  </a:lnTo>
                  <a:lnTo>
                    <a:pt x="234" y="144"/>
                  </a:lnTo>
                  <a:lnTo>
                    <a:pt x="236" y="146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9" y="153"/>
                  </a:lnTo>
                  <a:lnTo>
                    <a:pt x="239" y="158"/>
                  </a:lnTo>
                  <a:lnTo>
                    <a:pt x="239" y="163"/>
                  </a:lnTo>
                  <a:lnTo>
                    <a:pt x="239" y="168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5"/>
                  </a:lnTo>
                  <a:lnTo>
                    <a:pt x="239" y="177"/>
                  </a:lnTo>
                  <a:lnTo>
                    <a:pt x="239" y="182"/>
                  </a:lnTo>
                  <a:lnTo>
                    <a:pt x="239" y="184"/>
                  </a:lnTo>
                  <a:lnTo>
                    <a:pt x="236" y="184"/>
                  </a:lnTo>
                  <a:lnTo>
                    <a:pt x="236" y="187"/>
                  </a:lnTo>
                  <a:lnTo>
                    <a:pt x="236" y="187"/>
                  </a:lnTo>
                  <a:lnTo>
                    <a:pt x="236" y="189"/>
                  </a:lnTo>
                  <a:lnTo>
                    <a:pt x="234" y="189"/>
                  </a:lnTo>
                  <a:lnTo>
                    <a:pt x="234" y="189"/>
                  </a:lnTo>
                  <a:lnTo>
                    <a:pt x="234" y="191"/>
                  </a:lnTo>
                  <a:lnTo>
                    <a:pt x="232" y="191"/>
                  </a:lnTo>
                  <a:lnTo>
                    <a:pt x="232" y="191"/>
                  </a:lnTo>
                  <a:lnTo>
                    <a:pt x="232" y="191"/>
                  </a:lnTo>
                  <a:lnTo>
                    <a:pt x="229" y="194"/>
                  </a:lnTo>
                  <a:lnTo>
                    <a:pt x="229" y="194"/>
                  </a:lnTo>
                  <a:lnTo>
                    <a:pt x="229" y="194"/>
                  </a:lnTo>
                  <a:lnTo>
                    <a:pt x="229" y="191"/>
                  </a:lnTo>
                  <a:lnTo>
                    <a:pt x="227" y="191"/>
                  </a:lnTo>
                  <a:lnTo>
                    <a:pt x="227" y="191"/>
                  </a:lnTo>
                  <a:lnTo>
                    <a:pt x="227" y="191"/>
                  </a:lnTo>
                  <a:lnTo>
                    <a:pt x="225" y="191"/>
                  </a:lnTo>
                  <a:lnTo>
                    <a:pt x="225" y="189"/>
                  </a:lnTo>
                  <a:lnTo>
                    <a:pt x="225" y="189"/>
                  </a:lnTo>
                  <a:lnTo>
                    <a:pt x="222" y="187"/>
                  </a:lnTo>
                  <a:lnTo>
                    <a:pt x="222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18" y="180"/>
                  </a:lnTo>
                  <a:lnTo>
                    <a:pt x="218" y="175"/>
                  </a:lnTo>
                  <a:lnTo>
                    <a:pt x="215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13" y="182"/>
                  </a:lnTo>
                  <a:lnTo>
                    <a:pt x="213" y="184"/>
                  </a:lnTo>
                  <a:lnTo>
                    <a:pt x="210" y="191"/>
                  </a:lnTo>
                  <a:lnTo>
                    <a:pt x="208" y="194"/>
                  </a:lnTo>
                  <a:lnTo>
                    <a:pt x="206" y="196"/>
                  </a:lnTo>
                  <a:lnTo>
                    <a:pt x="203" y="198"/>
                  </a:lnTo>
                  <a:lnTo>
                    <a:pt x="203" y="201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96" y="208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206" y="210"/>
                  </a:lnTo>
                  <a:lnTo>
                    <a:pt x="208" y="213"/>
                  </a:lnTo>
                  <a:lnTo>
                    <a:pt x="210" y="215"/>
                  </a:lnTo>
                  <a:lnTo>
                    <a:pt x="213" y="215"/>
                  </a:lnTo>
                  <a:lnTo>
                    <a:pt x="215" y="217"/>
                  </a:lnTo>
                  <a:lnTo>
                    <a:pt x="218" y="220"/>
                  </a:lnTo>
                  <a:lnTo>
                    <a:pt x="218" y="220"/>
                  </a:lnTo>
                  <a:lnTo>
                    <a:pt x="218" y="222"/>
                  </a:lnTo>
                  <a:lnTo>
                    <a:pt x="220" y="222"/>
                  </a:lnTo>
                  <a:lnTo>
                    <a:pt x="220" y="222"/>
                  </a:lnTo>
                  <a:lnTo>
                    <a:pt x="220" y="224"/>
                  </a:lnTo>
                  <a:lnTo>
                    <a:pt x="220" y="224"/>
                  </a:lnTo>
                  <a:lnTo>
                    <a:pt x="220" y="227"/>
                  </a:lnTo>
                  <a:lnTo>
                    <a:pt x="220" y="227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20" y="232"/>
                  </a:lnTo>
                  <a:lnTo>
                    <a:pt x="218" y="232"/>
                  </a:lnTo>
                  <a:lnTo>
                    <a:pt x="218" y="234"/>
                  </a:lnTo>
                  <a:lnTo>
                    <a:pt x="218" y="234"/>
                  </a:lnTo>
                  <a:lnTo>
                    <a:pt x="215" y="236"/>
                  </a:lnTo>
                  <a:lnTo>
                    <a:pt x="215" y="236"/>
                  </a:lnTo>
                  <a:lnTo>
                    <a:pt x="213" y="236"/>
                  </a:lnTo>
                  <a:lnTo>
                    <a:pt x="210" y="239"/>
                  </a:lnTo>
                  <a:lnTo>
                    <a:pt x="210" y="239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3" y="241"/>
                  </a:lnTo>
                  <a:lnTo>
                    <a:pt x="203" y="241"/>
                  </a:lnTo>
                  <a:lnTo>
                    <a:pt x="199" y="243"/>
                  </a:lnTo>
                  <a:lnTo>
                    <a:pt x="196" y="243"/>
                  </a:lnTo>
                  <a:lnTo>
                    <a:pt x="194" y="243"/>
                  </a:lnTo>
                  <a:lnTo>
                    <a:pt x="191" y="243"/>
                  </a:lnTo>
                  <a:lnTo>
                    <a:pt x="187" y="243"/>
                  </a:lnTo>
                  <a:lnTo>
                    <a:pt x="184" y="246"/>
                  </a:lnTo>
                  <a:lnTo>
                    <a:pt x="180" y="246"/>
                  </a:lnTo>
                  <a:lnTo>
                    <a:pt x="177" y="246"/>
                  </a:lnTo>
                  <a:lnTo>
                    <a:pt x="173" y="246"/>
                  </a:lnTo>
                  <a:lnTo>
                    <a:pt x="170" y="246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58" y="243"/>
                  </a:lnTo>
                  <a:lnTo>
                    <a:pt x="154" y="243"/>
                  </a:lnTo>
                  <a:lnTo>
                    <a:pt x="151" y="241"/>
                  </a:lnTo>
                  <a:lnTo>
                    <a:pt x="147" y="241"/>
                  </a:lnTo>
                  <a:lnTo>
                    <a:pt x="144" y="241"/>
                  </a:lnTo>
                  <a:lnTo>
                    <a:pt x="139" y="239"/>
                  </a:lnTo>
                  <a:lnTo>
                    <a:pt x="135" y="239"/>
                  </a:lnTo>
                  <a:lnTo>
                    <a:pt x="135" y="236"/>
                  </a:lnTo>
                  <a:lnTo>
                    <a:pt x="132" y="236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28" y="236"/>
                  </a:lnTo>
                  <a:lnTo>
                    <a:pt x="128" y="236"/>
                  </a:lnTo>
                  <a:lnTo>
                    <a:pt x="123" y="236"/>
                  </a:lnTo>
                  <a:lnTo>
                    <a:pt x="120" y="236"/>
                  </a:lnTo>
                  <a:lnTo>
                    <a:pt x="118" y="234"/>
                  </a:lnTo>
                  <a:lnTo>
                    <a:pt x="118" y="236"/>
                  </a:lnTo>
                  <a:lnTo>
                    <a:pt x="116" y="239"/>
                  </a:lnTo>
                  <a:lnTo>
                    <a:pt x="113" y="239"/>
                  </a:lnTo>
                  <a:lnTo>
                    <a:pt x="109" y="241"/>
                  </a:lnTo>
                  <a:lnTo>
                    <a:pt x="109" y="241"/>
                  </a:lnTo>
                  <a:lnTo>
                    <a:pt x="106" y="243"/>
                  </a:lnTo>
                  <a:lnTo>
                    <a:pt x="102" y="243"/>
                  </a:lnTo>
                  <a:lnTo>
                    <a:pt x="99" y="246"/>
                  </a:lnTo>
                  <a:lnTo>
                    <a:pt x="97" y="246"/>
                  </a:lnTo>
                  <a:lnTo>
                    <a:pt x="94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87" y="246"/>
                  </a:lnTo>
                  <a:lnTo>
                    <a:pt x="85" y="246"/>
                  </a:lnTo>
                  <a:lnTo>
                    <a:pt x="80" y="246"/>
                  </a:lnTo>
                  <a:lnTo>
                    <a:pt x="78" y="246"/>
                  </a:lnTo>
                  <a:lnTo>
                    <a:pt x="73" y="246"/>
                  </a:lnTo>
                  <a:lnTo>
                    <a:pt x="66" y="246"/>
                  </a:lnTo>
                  <a:lnTo>
                    <a:pt x="61" y="246"/>
                  </a:lnTo>
                  <a:lnTo>
                    <a:pt x="57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47" y="243"/>
                  </a:lnTo>
                  <a:lnTo>
                    <a:pt x="45" y="243"/>
                  </a:lnTo>
                  <a:lnTo>
                    <a:pt x="42" y="243"/>
                  </a:lnTo>
                  <a:lnTo>
                    <a:pt x="40" y="241"/>
                  </a:lnTo>
                  <a:lnTo>
                    <a:pt x="38" y="241"/>
                  </a:lnTo>
                  <a:lnTo>
                    <a:pt x="35" y="239"/>
                  </a:lnTo>
                  <a:lnTo>
                    <a:pt x="33" y="239"/>
                  </a:lnTo>
                  <a:lnTo>
                    <a:pt x="33" y="236"/>
                  </a:lnTo>
                  <a:lnTo>
                    <a:pt x="31" y="236"/>
                  </a:lnTo>
                  <a:lnTo>
                    <a:pt x="31" y="236"/>
                  </a:lnTo>
                  <a:lnTo>
                    <a:pt x="31" y="234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32"/>
                  </a:lnTo>
                  <a:lnTo>
                    <a:pt x="28" y="232"/>
                  </a:lnTo>
                  <a:lnTo>
                    <a:pt x="28" y="229"/>
                  </a:lnTo>
                  <a:lnTo>
                    <a:pt x="28" y="229"/>
                  </a:lnTo>
                  <a:lnTo>
                    <a:pt x="28" y="229"/>
                  </a:lnTo>
                  <a:lnTo>
                    <a:pt x="28" y="227"/>
                  </a:lnTo>
                  <a:lnTo>
                    <a:pt x="28" y="227"/>
                  </a:lnTo>
                  <a:lnTo>
                    <a:pt x="28" y="224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28" y="222"/>
                  </a:lnTo>
                  <a:lnTo>
                    <a:pt x="28" y="220"/>
                  </a:lnTo>
                  <a:lnTo>
                    <a:pt x="28" y="220"/>
                  </a:lnTo>
                  <a:lnTo>
                    <a:pt x="31" y="217"/>
                  </a:lnTo>
                  <a:lnTo>
                    <a:pt x="31" y="217"/>
                  </a:lnTo>
                  <a:lnTo>
                    <a:pt x="31" y="217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5" y="213"/>
                  </a:lnTo>
                  <a:lnTo>
                    <a:pt x="35" y="213"/>
                  </a:lnTo>
                  <a:lnTo>
                    <a:pt x="38" y="213"/>
                  </a:lnTo>
                  <a:lnTo>
                    <a:pt x="38" y="213"/>
                  </a:lnTo>
                  <a:lnTo>
                    <a:pt x="40" y="210"/>
                  </a:lnTo>
                  <a:lnTo>
                    <a:pt x="40" y="210"/>
                  </a:lnTo>
                  <a:lnTo>
                    <a:pt x="42" y="210"/>
                  </a:lnTo>
                  <a:lnTo>
                    <a:pt x="45" y="210"/>
                  </a:lnTo>
                  <a:lnTo>
                    <a:pt x="47" y="210"/>
                  </a:lnTo>
                  <a:lnTo>
                    <a:pt x="47" y="210"/>
                  </a:lnTo>
                  <a:lnTo>
                    <a:pt x="49" y="210"/>
                  </a:lnTo>
                  <a:lnTo>
                    <a:pt x="49" y="210"/>
                  </a:lnTo>
                  <a:lnTo>
                    <a:pt x="49" y="210"/>
                  </a:lnTo>
                  <a:lnTo>
                    <a:pt x="49" y="208"/>
                  </a:lnTo>
                  <a:lnTo>
                    <a:pt x="49" y="208"/>
                  </a:lnTo>
                  <a:lnTo>
                    <a:pt x="47" y="208"/>
                  </a:lnTo>
                  <a:lnTo>
                    <a:pt x="45" y="206"/>
                  </a:lnTo>
                  <a:lnTo>
                    <a:pt x="42" y="203"/>
                  </a:lnTo>
                  <a:lnTo>
                    <a:pt x="40" y="203"/>
                  </a:lnTo>
                  <a:lnTo>
                    <a:pt x="40" y="201"/>
                  </a:lnTo>
                  <a:lnTo>
                    <a:pt x="38" y="198"/>
                  </a:lnTo>
                  <a:lnTo>
                    <a:pt x="33" y="194"/>
                  </a:lnTo>
                  <a:lnTo>
                    <a:pt x="33" y="194"/>
                  </a:lnTo>
                  <a:lnTo>
                    <a:pt x="33" y="191"/>
                  </a:lnTo>
                  <a:lnTo>
                    <a:pt x="31" y="189"/>
                  </a:lnTo>
                  <a:lnTo>
                    <a:pt x="31" y="187"/>
                  </a:lnTo>
                  <a:lnTo>
                    <a:pt x="28" y="184"/>
                  </a:lnTo>
                  <a:lnTo>
                    <a:pt x="28" y="182"/>
                  </a:lnTo>
                  <a:lnTo>
                    <a:pt x="26" y="180"/>
                  </a:lnTo>
                  <a:lnTo>
                    <a:pt x="26" y="177"/>
                  </a:lnTo>
                  <a:lnTo>
                    <a:pt x="26" y="175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3" y="172"/>
                  </a:lnTo>
                  <a:lnTo>
                    <a:pt x="21" y="175"/>
                  </a:lnTo>
                  <a:lnTo>
                    <a:pt x="21" y="175"/>
                  </a:lnTo>
                  <a:lnTo>
                    <a:pt x="21" y="175"/>
                  </a:lnTo>
                  <a:lnTo>
                    <a:pt x="21" y="177"/>
                  </a:lnTo>
                  <a:lnTo>
                    <a:pt x="19" y="180"/>
                  </a:lnTo>
                  <a:lnTo>
                    <a:pt x="19" y="180"/>
                  </a:lnTo>
                  <a:lnTo>
                    <a:pt x="19" y="182"/>
                  </a:lnTo>
                  <a:lnTo>
                    <a:pt x="16" y="182"/>
                  </a:lnTo>
                  <a:lnTo>
                    <a:pt x="14" y="184"/>
                  </a:lnTo>
                  <a:lnTo>
                    <a:pt x="14" y="187"/>
                  </a:lnTo>
                  <a:lnTo>
                    <a:pt x="12" y="187"/>
                  </a:lnTo>
                  <a:lnTo>
                    <a:pt x="12" y="189"/>
                  </a:lnTo>
                  <a:lnTo>
                    <a:pt x="9" y="189"/>
                  </a:lnTo>
                  <a:lnTo>
                    <a:pt x="7" y="189"/>
                  </a:lnTo>
                  <a:lnTo>
                    <a:pt x="5" y="189"/>
                  </a:lnTo>
                  <a:lnTo>
                    <a:pt x="5" y="191"/>
                  </a:lnTo>
                  <a:lnTo>
                    <a:pt x="5" y="191"/>
                  </a:lnTo>
                  <a:lnTo>
                    <a:pt x="2" y="191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9"/>
                  </a:lnTo>
                  <a:lnTo>
                    <a:pt x="2" y="187"/>
                  </a:lnTo>
                  <a:lnTo>
                    <a:pt x="0" y="187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5"/>
                  </a:lnTo>
                  <a:lnTo>
                    <a:pt x="0" y="170"/>
                  </a:lnTo>
                  <a:lnTo>
                    <a:pt x="0" y="165"/>
                  </a:lnTo>
                  <a:lnTo>
                    <a:pt x="0" y="163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2" y="153"/>
                  </a:lnTo>
                  <a:lnTo>
                    <a:pt x="2" y="151"/>
                  </a:lnTo>
                  <a:lnTo>
                    <a:pt x="5" y="149"/>
                  </a:lnTo>
                  <a:lnTo>
                    <a:pt x="5" y="146"/>
                  </a:lnTo>
                  <a:lnTo>
                    <a:pt x="7" y="144"/>
                  </a:lnTo>
                  <a:lnTo>
                    <a:pt x="7" y="139"/>
                  </a:lnTo>
                  <a:lnTo>
                    <a:pt x="9" y="137"/>
                  </a:lnTo>
                  <a:lnTo>
                    <a:pt x="12" y="135"/>
                  </a:lnTo>
                  <a:lnTo>
                    <a:pt x="12" y="132"/>
                  </a:lnTo>
                  <a:lnTo>
                    <a:pt x="14" y="130"/>
                  </a:lnTo>
                  <a:lnTo>
                    <a:pt x="16" y="127"/>
                  </a:lnTo>
                  <a:lnTo>
                    <a:pt x="19" y="125"/>
                  </a:lnTo>
                  <a:lnTo>
                    <a:pt x="21" y="123"/>
                  </a:lnTo>
                  <a:lnTo>
                    <a:pt x="21" y="120"/>
                  </a:lnTo>
                  <a:lnTo>
                    <a:pt x="23" y="120"/>
                  </a:lnTo>
                  <a:lnTo>
                    <a:pt x="26" y="118"/>
                  </a:lnTo>
                  <a:lnTo>
                    <a:pt x="28" y="116"/>
                  </a:lnTo>
                  <a:lnTo>
                    <a:pt x="31" y="113"/>
                  </a:lnTo>
                  <a:lnTo>
                    <a:pt x="33" y="111"/>
                  </a:lnTo>
                  <a:lnTo>
                    <a:pt x="33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616035" y="3733705"/>
            <a:ext cx="4959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651E23-B5A4-45FD-A13B-DE2B468A28A1}"/>
              </a:ext>
            </a:extLst>
          </p:cNvPr>
          <p:cNvSpPr txBox="1"/>
          <p:nvPr/>
        </p:nvSpPr>
        <p:spPr>
          <a:xfrm>
            <a:off x="5640774" y="2059542"/>
            <a:ext cx="8773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prstClr val="black"/>
                </a:solidFill>
              </a:rPr>
              <a:t>🎓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GM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95160" y="1768415"/>
            <a:ext cx="786078" cy="784940"/>
            <a:chOff x="7049719" y="1895239"/>
            <a:chExt cx="964084" cy="962688"/>
          </a:xfrm>
        </p:grpSpPr>
        <p:sp>
          <p:nvSpPr>
            <p:cNvPr id="10" name="Oval 66"/>
            <p:cNvSpPr>
              <a:spLocks noChangeArrowheads="1"/>
            </p:cNvSpPr>
            <p:nvPr/>
          </p:nvSpPr>
          <p:spPr bwMode="auto">
            <a:xfrm>
              <a:off x="7049719" y="1895239"/>
              <a:ext cx="964084" cy="962688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23178" y="2136608"/>
              <a:ext cx="465997" cy="464602"/>
              <a:chOff x="6760032" y="3590699"/>
              <a:chExt cx="530225" cy="528638"/>
            </a:xfrm>
            <a:solidFill>
              <a:schemeClr val="bg1"/>
            </a:solidFill>
          </p:grpSpPr>
          <p:sp>
            <p:nvSpPr>
              <p:cNvPr id="12" name="Freeform 67"/>
              <p:cNvSpPr>
                <a:spLocks noEditPoints="1"/>
              </p:cNvSpPr>
              <p:nvPr/>
            </p:nvSpPr>
            <p:spPr bwMode="auto">
              <a:xfrm>
                <a:off x="6760032" y="3590699"/>
                <a:ext cx="196850" cy="195263"/>
              </a:xfrm>
              <a:custGeom>
                <a:avLst/>
                <a:gdLst>
                  <a:gd name="T0" fmla="*/ 51 w 102"/>
                  <a:gd name="T1" fmla="*/ 0 h 101"/>
                  <a:gd name="T2" fmla="*/ 0 w 102"/>
                  <a:gd name="T3" fmla="*/ 51 h 101"/>
                  <a:gd name="T4" fmla="*/ 51 w 102"/>
                  <a:gd name="T5" fmla="*/ 101 h 101"/>
                  <a:gd name="T6" fmla="*/ 102 w 102"/>
                  <a:gd name="T7" fmla="*/ 51 h 101"/>
                  <a:gd name="T8" fmla="*/ 51 w 102"/>
                  <a:gd name="T9" fmla="*/ 0 h 101"/>
                  <a:gd name="T10" fmla="*/ 51 w 102"/>
                  <a:gd name="T11" fmla="*/ 74 h 101"/>
                  <a:gd name="T12" fmla="*/ 27 w 102"/>
                  <a:gd name="T13" fmla="*/ 51 h 101"/>
                  <a:gd name="T14" fmla="*/ 51 w 102"/>
                  <a:gd name="T15" fmla="*/ 27 h 101"/>
                  <a:gd name="T16" fmla="*/ 75 w 102"/>
                  <a:gd name="T17" fmla="*/ 51 h 101"/>
                  <a:gd name="T18" fmla="*/ 51 w 102"/>
                  <a:gd name="T19" fmla="*/ 7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01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1"/>
                      <a:pt x="51" y="101"/>
                    </a:cubicBezTo>
                    <a:cubicBezTo>
                      <a:pt x="79" y="101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moveTo>
                      <a:pt x="51" y="74"/>
                    </a:moveTo>
                    <a:cubicBezTo>
                      <a:pt x="38" y="74"/>
                      <a:pt x="27" y="64"/>
                      <a:pt x="27" y="51"/>
                    </a:cubicBezTo>
                    <a:cubicBezTo>
                      <a:pt x="27" y="38"/>
                      <a:pt x="38" y="27"/>
                      <a:pt x="51" y="27"/>
                    </a:cubicBezTo>
                    <a:cubicBezTo>
                      <a:pt x="64" y="27"/>
                      <a:pt x="75" y="38"/>
                      <a:pt x="75" y="51"/>
                    </a:cubicBezTo>
                    <a:cubicBezTo>
                      <a:pt x="75" y="64"/>
                      <a:pt x="64" y="74"/>
                      <a:pt x="5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8"/>
              <p:cNvSpPr>
                <a:spLocks noEditPoints="1"/>
              </p:cNvSpPr>
              <p:nvPr/>
            </p:nvSpPr>
            <p:spPr bwMode="auto">
              <a:xfrm>
                <a:off x="6979107" y="3590699"/>
                <a:ext cx="195263" cy="195263"/>
              </a:xfrm>
              <a:custGeom>
                <a:avLst/>
                <a:gdLst>
                  <a:gd name="T0" fmla="*/ 51 w 101"/>
                  <a:gd name="T1" fmla="*/ 0 h 101"/>
                  <a:gd name="T2" fmla="*/ 0 w 101"/>
                  <a:gd name="T3" fmla="*/ 51 h 101"/>
                  <a:gd name="T4" fmla="*/ 51 w 101"/>
                  <a:gd name="T5" fmla="*/ 101 h 101"/>
                  <a:gd name="T6" fmla="*/ 101 w 101"/>
                  <a:gd name="T7" fmla="*/ 51 h 101"/>
                  <a:gd name="T8" fmla="*/ 51 w 101"/>
                  <a:gd name="T9" fmla="*/ 0 h 101"/>
                  <a:gd name="T10" fmla="*/ 51 w 101"/>
                  <a:gd name="T11" fmla="*/ 74 h 101"/>
                  <a:gd name="T12" fmla="*/ 27 w 101"/>
                  <a:gd name="T13" fmla="*/ 51 h 101"/>
                  <a:gd name="T14" fmla="*/ 51 w 101"/>
                  <a:gd name="T15" fmla="*/ 27 h 101"/>
                  <a:gd name="T16" fmla="*/ 74 w 101"/>
                  <a:gd name="T17" fmla="*/ 51 h 101"/>
                  <a:gd name="T18" fmla="*/ 51 w 101"/>
                  <a:gd name="T19" fmla="*/ 7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01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1"/>
                      <a:pt x="51" y="101"/>
                    </a:cubicBezTo>
                    <a:cubicBezTo>
                      <a:pt x="79" y="101"/>
                      <a:pt x="101" y="79"/>
                      <a:pt x="101" y="51"/>
                    </a:cubicBezTo>
                    <a:cubicBezTo>
                      <a:pt x="101" y="23"/>
                      <a:pt x="79" y="0"/>
                      <a:pt x="51" y="0"/>
                    </a:cubicBezTo>
                    <a:moveTo>
                      <a:pt x="51" y="74"/>
                    </a:moveTo>
                    <a:cubicBezTo>
                      <a:pt x="38" y="74"/>
                      <a:pt x="27" y="64"/>
                      <a:pt x="27" y="51"/>
                    </a:cubicBezTo>
                    <a:cubicBezTo>
                      <a:pt x="27" y="38"/>
                      <a:pt x="38" y="27"/>
                      <a:pt x="51" y="27"/>
                    </a:cubicBezTo>
                    <a:cubicBezTo>
                      <a:pt x="64" y="27"/>
                      <a:pt x="74" y="38"/>
                      <a:pt x="74" y="51"/>
                    </a:cubicBezTo>
                    <a:cubicBezTo>
                      <a:pt x="74" y="64"/>
                      <a:pt x="64" y="74"/>
                      <a:pt x="51" y="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9"/>
              <p:cNvSpPr/>
              <p:nvPr/>
            </p:nvSpPr>
            <p:spPr bwMode="auto">
              <a:xfrm>
                <a:off x="6804482" y="3808187"/>
                <a:ext cx="327025" cy="185738"/>
              </a:xfrm>
              <a:custGeom>
                <a:avLst/>
                <a:gdLst>
                  <a:gd name="T0" fmla="*/ 158 w 169"/>
                  <a:gd name="T1" fmla="*/ 96 h 96"/>
                  <a:gd name="T2" fmla="*/ 11 w 169"/>
                  <a:gd name="T3" fmla="*/ 96 h 96"/>
                  <a:gd name="T4" fmla="*/ 0 w 169"/>
                  <a:gd name="T5" fmla="*/ 84 h 96"/>
                  <a:gd name="T6" fmla="*/ 0 w 169"/>
                  <a:gd name="T7" fmla="*/ 12 h 96"/>
                  <a:gd name="T8" fmla="*/ 11 w 169"/>
                  <a:gd name="T9" fmla="*/ 0 h 96"/>
                  <a:gd name="T10" fmla="*/ 158 w 169"/>
                  <a:gd name="T11" fmla="*/ 0 h 96"/>
                  <a:gd name="T12" fmla="*/ 169 w 169"/>
                  <a:gd name="T13" fmla="*/ 12 h 96"/>
                  <a:gd name="T14" fmla="*/ 169 w 169"/>
                  <a:gd name="T15" fmla="*/ 84 h 96"/>
                  <a:gd name="T16" fmla="*/ 158 w 169"/>
                  <a:gd name="T1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96">
                    <a:moveTo>
                      <a:pt x="158" y="96"/>
                    </a:moveTo>
                    <a:cubicBezTo>
                      <a:pt x="11" y="96"/>
                      <a:pt x="11" y="96"/>
                      <a:pt x="11" y="96"/>
                    </a:cubicBezTo>
                    <a:cubicBezTo>
                      <a:pt x="5" y="96"/>
                      <a:pt x="0" y="91"/>
                      <a:pt x="0" y="8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9" y="5"/>
                      <a:pt x="169" y="12"/>
                    </a:cubicBezTo>
                    <a:cubicBezTo>
                      <a:pt x="169" y="84"/>
                      <a:pt x="169" y="84"/>
                      <a:pt x="169" y="84"/>
                    </a:cubicBezTo>
                    <a:cubicBezTo>
                      <a:pt x="169" y="91"/>
                      <a:pt x="164" y="96"/>
                      <a:pt x="158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Rectangle 70"/>
              <p:cNvSpPr>
                <a:spLocks noChangeArrowheads="1"/>
              </p:cNvSpPr>
              <p:nvPr/>
            </p:nvSpPr>
            <p:spPr bwMode="auto">
              <a:xfrm>
                <a:off x="7152144" y="3838349"/>
                <a:ext cx="26988" cy="127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71"/>
              <p:cNvSpPr/>
              <p:nvPr/>
            </p:nvSpPr>
            <p:spPr bwMode="auto">
              <a:xfrm>
                <a:off x="7201357" y="3793899"/>
                <a:ext cx="88900" cy="215900"/>
              </a:xfrm>
              <a:custGeom>
                <a:avLst/>
                <a:gdLst>
                  <a:gd name="T0" fmla="*/ 56 w 56"/>
                  <a:gd name="T1" fmla="*/ 136 h 136"/>
                  <a:gd name="T2" fmla="*/ 0 w 56"/>
                  <a:gd name="T3" fmla="*/ 108 h 136"/>
                  <a:gd name="T4" fmla="*/ 0 w 56"/>
                  <a:gd name="T5" fmla="*/ 28 h 136"/>
                  <a:gd name="T6" fmla="*/ 56 w 56"/>
                  <a:gd name="T7" fmla="*/ 0 h 136"/>
                  <a:gd name="T8" fmla="*/ 56 w 56"/>
                  <a:gd name="T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36">
                    <a:moveTo>
                      <a:pt x="56" y="136"/>
                    </a:moveTo>
                    <a:lnTo>
                      <a:pt x="0" y="108"/>
                    </a:lnTo>
                    <a:lnTo>
                      <a:pt x="0" y="28"/>
                    </a:lnTo>
                    <a:lnTo>
                      <a:pt x="56" y="0"/>
                    </a:lnTo>
                    <a:lnTo>
                      <a:pt x="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72"/>
              <p:cNvSpPr/>
              <p:nvPr/>
            </p:nvSpPr>
            <p:spPr bwMode="auto">
              <a:xfrm>
                <a:off x="6804482" y="4016149"/>
                <a:ext cx="104775" cy="103188"/>
              </a:xfrm>
              <a:custGeom>
                <a:avLst/>
                <a:gdLst>
                  <a:gd name="T0" fmla="*/ 21 w 66"/>
                  <a:gd name="T1" fmla="*/ 65 h 65"/>
                  <a:gd name="T2" fmla="*/ 0 w 66"/>
                  <a:gd name="T3" fmla="*/ 65 h 65"/>
                  <a:gd name="T4" fmla="*/ 45 w 66"/>
                  <a:gd name="T5" fmla="*/ 0 h 65"/>
                  <a:gd name="T6" fmla="*/ 66 w 66"/>
                  <a:gd name="T7" fmla="*/ 0 h 65"/>
                  <a:gd name="T8" fmla="*/ 21 w 66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5">
                    <a:moveTo>
                      <a:pt x="21" y="65"/>
                    </a:moveTo>
                    <a:lnTo>
                      <a:pt x="0" y="65"/>
                    </a:lnTo>
                    <a:lnTo>
                      <a:pt x="45" y="0"/>
                    </a:lnTo>
                    <a:lnTo>
                      <a:pt x="66" y="0"/>
                    </a:lnTo>
                    <a:lnTo>
                      <a:pt x="2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73"/>
              <p:cNvSpPr/>
              <p:nvPr/>
            </p:nvSpPr>
            <p:spPr bwMode="auto">
              <a:xfrm>
                <a:off x="7026732" y="4016149"/>
                <a:ext cx="103188" cy="103188"/>
              </a:xfrm>
              <a:custGeom>
                <a:avLst/>
                <a:gdLst>
                  <a:gd name="T0" fmla="*/ 44 w 65"/>
                  <a:gd name="T1" fmla="*/ 65 h 65"/>
                  <a:gd name="T2" fmla="*/ 65 w 65"/>
                  <a:gd name="T3" fmla="*/ 65 h 65"/>
                  <a:gd name="T4" fmla="*/ 21 w 65"/>
                  <a:gd name="T5" fmla="*/ 0 h 65"/>
                  <a:gd name="T6" fmla="*/ 0 w 65"/>
                  <a:gd name="T7" fmla="*/ 0 h 65"/>
                  <a:gd name="T8" fmla="*/ 44 w 65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44" y="65"/>
                    </a:moveTo>
                    <a:lnTo>
                      <a:pt x="65" y="65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4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C1DE5BAB-B1E7-48F3-AAE7-4A1003948C25}"/>
              </a:ext>
            </a:extLst>
          </p:cNvPr>
          <p:cNvSpPr txBox="1"/>
          <p:nvPr/>
        </p:nvSpPr>
        <p:spPr>
          <a:xfrm>
            <a:off x="617767" y="1881073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高斯模型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C5EFBBF-AD5E-4887-988D-E8CC98A55BC1}"/>
              </a:ext>
            </a:extLst>
          </p:cNvPr>
          <p:cNvSpPr txBox="1"/>
          <p:nvPr/>
        </p:nvSpPr>
        <p:spPr>
          <a:xfrm>
            <a:off x="11265661" y="6355318"/>
            <a:ext cx="43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1️⃣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D4B57D-DD01-416E-AC5C-FC873D11DB0A}"/>
              </a:ext>
            </a:extLst>
          </p:cNvPr>
          <p:cNvSpPr txBox="1"/>
          <p:nvPr/>
        </p:nvSpPr>
        <p:spPr>
          <a:xfrm>
            <a:off x="617767" y="2999354"/>
            <a:ext cx="4576402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混合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5DC3BE-4FCF-495F-9C8B-727F31F2F268}"/>
              </a:ext>
            </a:extLst>
          </p:cNvPr>
          <p:cNvSpPr txBox="1"/>
          <p:nvPr/>
        </p:nvSpPr>
        <p:spPr>
          <a:xfrm>
            <a:off x="617767" y="4041251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基于模型的聚类方法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985247-9C71-4A63-8177-E48644C01127}"/>
              </a:ext>
            </a:extLst>
          </p:cNvPr>
          <p:cNvSpPr txBox="1"/>
          <p:nvPr/>
        </p:nvSpPr>
        <p:spPr>
          <a:xfrm>
            <a:off x="2700780" y="2516951"/>
            <a:ext cx="54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C9CD47-4560-439B-8FCF-124D58360718}"/>
              </a:ext>
            </a:extLst>
          </p:cNvPr>
          <p:cNvSpPr txBox="1"/>
          <p:nvPr/>
        </p:nvSpPr>
        <p:spPr>
          <a:xfrm>
            <a:off x="2700780" y="3592338"/>
            <a:ext cx="477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8BCB2C-C886-4204-A0DE-6324B8E2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734" y="1328041"/>
            <a:ext cx="5240908" cy="3342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087822" y="1440091"/>
            <a:ext cx="1965600" cy="1969200"/>
            <a:chOff x="4403653" y="2829841"/>
            <a:chExt cx="1198786" cy="1201210"/>
          </a:xfrm>
        </p:grpSpPr>
        <p:grpSp>
          <p:nvGrpSpPr>
            <p:cNvPr id="13" name="组合 79"/>
            <p:cNvGrpSpPr/>
            <p:nvPr/>
          </p:nvGrpSpPr>
          <p:grpSpPr bwMode="auto">
            <a:xfrm>
              <a:off x="4403653" y="2829841"/>
              <a:ext cx="1198786" cy="1201210"/>
              <a:chOff x="6379729" y="2488774"/>
              <a:chExt cx="2513016" cy="2513016"/>
            </a:xfrm>
          </p:grpSpPr>
          <p:sp>
            <p:nvSpPr>
              <p:cNvPr id="1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椭圆 80"/>
            <p:cNvSpPr/>
            <p:nvPr/>
          </p:nvSpPr>
          <p:spPr bwMode="auto">
            <a:xfrm>
              <a:off x="4575466" y="2996416"/>
              <a:ext cx="866305" cy="868059"/>
            </a:xfrm>
            <a:prstGeom prst="ellipse">
              <a:avLst/>
            </a:prstGeom>
            <a:solidFill>
              <a:srgbClr val="44546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89594" y="3733705"/>
            <a:ext cx="5812812" cy="1231106"/>
            <a:chOff x="-568459" y="3733705"/>
            <a:chExt cx="5812812" cy="1231106"/>
          </a:xfrm>
        </p:grpSpPr>
        <p:sp>
          <p:nvSpPr>
            <p:cNvPr id="20" name="文本框 19"/>
            <p:cNvSpPr txBox="1"/>
            <p:nvPr/>
          </p:nvSpPr>
          <p:spPr>
            <a:xfrm>
              <a:off x="-568459" y="3733705"/>
              <a:ext cx="58128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73106" y="4441591"/>
              <a:ext cx="5022106" cy="523220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4546A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DEFINE</a:t>
              </a:r>
              <a:endPara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68007C7-D6DE-4537-BA48-DAE1F9B026F3}"/>
              </a:ext>
            </a:extLst>
          </p:cNvPr>
          <p:cNvSpPr txBox="1"/>
          <p:nvPr/>
        </p:nvSpPr>
        <p:spPr>
          <a:xfrm>
            <a:off x="5697739" y="2009191"/>
            <a:ext cx="6098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❓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GMM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09655" y="364360"/>
            <a:ext cx="5022106" cy="27699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And Significance</a:t>
            </a:r>
            <a:endParaRPr lang="zh-CN" altLang="en-US" sz="1200" dirty="0">
              <a:ln>
                <a:solidFill>
                  <a:srgbClr val="00762F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E3A73E-B36C-4F2D-B334-17C2F365EADD}"/>
              </a:ext>
            </a:extLst>
          </p:cNvPr>
          <p:cNvGrpSpPr/>
          <p:nvPr/>
        </p:nvGrpSpPr>
        <p:grpSpPr>
          <a:xfrm>
            <a:off x="850481" y="1448570"/>
            <a:ext cx="786078" cy="784940"/>
            <a:chOff x="7049719" y="4007180"/>
            <a:chExt cx="964084" cy="962688"/>
          </a:xfrm>
        </p:grpSpPr>
        <p:sp>
          <p:nvSpPr>
            <p:cNvPr id="10" name="Oval 74">
              <a:extLst>
                <a:ext uri="{FF2B5EF4-FFF2-40B4-BE49-F238E27FC236}">
                  <a16:creationId xmlns:a16="http://schemas.microsoft.com/office/drawing/2014/main" id="{234C030F-80AC-4B16-9123-FC7FCF6F8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719" y="4007180"/>
              <a:ext cx="964084" cy="962688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E65FAB-E792-47FC-BDBF-D60F30F9A93B}"/>
                </a:ext>
              </a:extLst>
            </p:cNvPr>
            <p:cNvGrpSpPr/>
            <p:nvPr/>
          </p:nvGrpSpPr>
          <p:grpSpPr>
            <a:xfrm>
              <a:off x="7286903" y="4189951"/>
              <a:ext cx="500876" cy="537153"/>
              <a:chOff x="8471357" y="3524024"/>
              <a:chExt cx="569912" cy="611188"/>
            </a:xfrm>
            <a:solidFill>
              <a:schemeClr val="bg1"/>
            </a:solidFill>
          </p:grpSpPr>
          <p:sp>
            <p:nvSpPr>
              <p:cNvPr id="12" name="Rectangle 75">
                <a:extLst>
                  <a:ext uri="{FF2B5EF4-FFF2-40B4-BE49-F238E27FC236}">
                    <a16:creationId xmlns:a16="http://schemas.microsoft.com/office/drawing/2014/main" id="{DA409319-A5F2-41EB-BEE3-57738ACB9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3294" y="3524024"/>
                <a:ext cx="23813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6">
                <a:extLst>
                  <a:ext uri="{FF2B5EF4-FFF2-40B4-BE49-F238E27FC236}">
                    <a16:creationId xmlns:a16="http://schemas.microsoft.com/office/drawing/2014/main" id="{B9055A2F-5F4C-41EA-BAC5-5D96CC521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1519" y="3612924"/>
                <a:ext cx="496888" cy="496888"/>
              </a:xfrm>
              <a:custGeom>
                <a:avLst/>
                <a:gdLst>
                  <a:gd name="T0" fmla="*/ 0 w 257"/>
                  <a:gd name="T1" fmla="*/ 129 h 257"/>
                  <a:gd name="T2" fmla="*/ 257 w 257"/>
                  <a:gd name="T3" fmla="*/ 129 h 257"/>
                  <a:gd name="T4" fmla="*/ 227 w 257"/>
                  <a:gd name="T5" fmla="*/ 66 h 257"/>
                  <a:gd name="T6" fmla="*/ 212 w 257"/>
                  <a:gd name="T7" fmla="*/ 96 h 257"/>
                  <a:gd name="T8" fmla="*/ 227 w 257"/>
                  <a:gd name="T9" fmla="*/ 66 h 257"/>
                  <a:gd name="T10" fmla="*/ 199 w 257"/>
                  <a:gd name="T11" fmla="*/ 54 h 257"/>
                  <a:gd name="T12" fmla="*/ 218 w 257"/>
                  <a:gd name="T13" fmla="*/ 54 h 257"/>
                  <a:gd name="T14" fmla="*/ 200 w 257"/>
                  <a:gd name="T15" fmla="*/ 161 h 257"/>
                  <a:gd name="T16" fmla="*/ 158 w 257"/>
                  <a:gd name="T17" fmla="*/ 192 h 257"/>
                  <a:gd name="T18" fmla="*/ 161 w 257"/>
                  <a:gd name="T19" fmla="*/ 149 h 257"/>
                  <a:gd name="T20" fmla="*/ 161 w 257"/>
                  <a:gd name="T21" fmla="*/ 108 h 257"/>
                  <a:gd name="T22" fmla="*/ 203 w 257"/>
                  <a:gd name="T23" fmla="*/ 129 h 257"/>
                  <a:gd name="T24" fmla="*/ 161 w 257"/>
                  <a:gd name="T25" fmla="*/ 149 h 257"/>
                  <a:gd name="T26" fmla="*/ 156 w 257"/>
                  <a:gd name="T27" fmla="*/ 54 h 257"/>
                  <a:gd name="T28" fmla="*/ 186 w 257"/>
                  <a:gd name="T29" fmla="*/ 54 h 257"/>
                  <a:gd name="T30" fmla="*/ 107 w 257"/>
                  <a:gd name="T31" fmla="*/ 129 h 257"/>
                  <a:gd name="T32" fmla="*/ 149 w 257"/>
                  <a:gd name="T33" fmla="*/ 108 h 257"/>
                  <a:gd name="T34" fmla="*/ 149 w 257"/>
                  <a:gd name="T35" fmla="*/ 149 h 257"/>
                  <a:gd name="T36" fmla="*/ 149 w 257"/>
                  <a:gd name="T37" fmla="*/ 161 h 257"/>
                  <a:gd name="T38" fmla="*/ 111 w 257"/>
                  <a:gd name="T39" fmla="*/ 192 h 257"/>
                  <a:gd name="T40" fmla="*/ 149 w 257"/>
                  <a:gd name="T41" fmla="*/ 161 h 257"/>
                  <a:gd name="T42" fmla="*/ 111 w 257"/>
                  <a:gd name="T43" fmla="*/ 66 h 257"/>
                  <a:gd name="T44" fmla="*/ 149 w 257"/>
                  <a:gd name="T45" fmla="*/ 96 h 257"/>
                  <a:gd name="T46" fmla="*/ 129 w 257"/>
                  <a:gd name="T47" fmla="*/ 12 h 257"/>
                  <a:gd name="T48" fmla="*/ 113 w 257"/>
                  <a:gd name="T49" fmla="*/ 54 h 257"/>
                  <a:gd name="T50" fmla="*/ 112 w 257"/>
                  <a:gd name="T51" fmla="*/ 15 h 257"/>
                  <a:gd name="T52" fmla="*/ 72 w 257"/>
                  <a:gd name="T53" fmla="*/ 54 h 257"/>
                  <a:gd name="T54" fmla="*/ 99 w 257"/>
                  <a:gd name="T55" fmla="*/ 192 h 257"/>
                  <a:gd name="T56" fmla="*/ 57 w 257"/>
                  <a:gd name="T57" fmla="*/ 161 h 257"/>
                  <a:gd name="T58" fmla="*/ 99 w 257"/>
                  <a:gd name="T59" fmla="*/ 192 h 257"/>
                  <a:gd name="T60" fmla="*/ 57 w 257"/>
                  <a:gd name="T61" fmla="*/ 96 h 257"/>
                  <a:gd name="T62" fmla="*/ 99 w 257"/>
                  <a:gd name="T63" fmla="*/ 66 h 257"/>
                  <a:gd name="T64" fmla="*/ 80 w 257"/>
                  <a:gd name="T65" fmla="*/ 23 h 257"/>
                  <a:gd name="T66" fmla="*/ 39 w 257"/>
                  <a:gd name="T67" fmla="*/ 54 h 257"/>
                  <a:gd name="T68" fmla="*/ 14 w 257"/>
                  <a:gd name="T69" fmla="*/ 108 h 257"/>
                  <a:gd name="T70" fmla="*/ 42 w 257"/>
                  <a:gd name="T71" fmla="*/ 129 h 257"/>
                  <a:gd name="T72" fmla="*/ 14 w 257"/>
                  <a:gd name="T73" fmla="*/ 149 h 257"/>
                  <a:gd name="T74" fmla="*/ 14 w 257"/>
                  <a:gd name="T75" fmla="*/ 108 h 257"/>
                  <a:gd name="T76" fmla="*/ 58 w 257"/>
                  <a:gd name="T77" fmla="*/ 203 h 257"/>
                  <a:gd name="T78" fmla="*/ 39 w 257"/>
                  <a:gd name="T79" fmla="*/ 203 h 257"/>
                  <a:gd name="T80" fmla="*/ 101 w 257"/>
                  <a:gd name="T81" fmla="*/ 203 h 257"/>
                  <a:gd name="T82" fmla="*/ 72 w 257"/>
                  <a:gd name="T83" fmla="*/ 203 h 257"/>
                  <a:gd name="T84" fmla="*/ 113 w 257"/>
                  <a:gd name="T85" fmla="*/ 203 h 257"/>
                  <a:gd name="T86" fmla="*/ 129 w 257"/>
                  <a:gd name="T87" fmla="*/ 245 h 257"/>
                  <a:gd name="T88" fmla="*/ 156 w 257"/>
                  <a:gd name="T89" fmla="*/ 203 h 257"/>
                  <a:gd name="T90" fmla="*/ 145 w 257"/>
                  <a:gd name="T91" fmla="*/ 242 h 257"/>
                  <a:gd name="T92" fmla="*/ 199 w 257"/>
                  <a:gd name="T93" fmla="*/ 203 h 257"/>
                  <a:gd name="T94" fmla="*/ 178 w 257"/>
                  <a:gd name="T95" fmla="*/ 234 h 257"/>
                  <a:gd name="T96" fmla="*/ 204 w 257"/>
                  <a:gd name="T97" fmla="*/ 192 h 257"/>
                  <a:gd name="T98" fmla="*/ 241 w 257"/>
                  <a:gd name="T99" fmla="*/ 161 h 257"/>
                  <a:gd name="T100" fmla="*/ 214 w 257"/>
                  <a:gd name="T101" fmla="*/ 149 h 257"/>
                  <a:gd name="T102" fmla="*/ 214 w 257"/>
                  <a:gd name="T103" fmla="*/ 108 h 257"/>
                  <a:gd name="T104" fmla="*/ 245 w 257"/>
                  <a:gd name="T105" fmla="*/ 129 h 257"/>
                  <a:gd name="T106" fmla="*/ 214 w 257"/>
                  <a:gd name="T107" fmla="*/ 14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57">
                    <a:moveTo>
                      <a:pt x="129" y="0"/>
                    </a:moveTo>
                    <a:cubicBezTo>
                      <a:pt x="58" y="0"/>
                      <a:pt x="0" y="58"/>
                      <a:pt x="0" y="129"/>
                    </a:cubicBezTo>
                    <a:cubicBezTo>
                      <a:pt x="0" y="199"/>
                      <a:pt x="58" y="257"/>
                      <a:pt x="129" y="257"/>
                    </a:cubicBezTo>
                    <a:cubicBezTo>
                      <a:pt x="199" y="257"/>
                      <a:pt x="257" y="199"/>
                      <a:pt x="257" y="129"/>
                    </a:cubicBezTo>
                    <a:cubicBezTo>
                      <a:pt x="257" y="58"/>
                      <a:pt x="199" y="0"/>
                      <a:pt x="129" y="0"/>
                    </a:cubicBezTo>
                    <a:moveTo>
                      <a:pt x="227" y="66"/>
                    </a:moveTo>
                    <a:cubicBezTo>
                      <a:pt x="233" y="75"/>
                      <a:pt x="237" y="85"/>
                      <a:pt x="241" y="96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210" y="85"/>
                      <a:pt x="207" y="75"/>
                      <a:pt x="204" y="66"/>
                    </a:cubicBezTo>
                    <a:lnTo>
                      <a:pt x="227" y="66"/>
                    </a:lnTo>
                    <a:close/>
                    <a:moveTo>
                      <a:pt x="218" y="54"/>
                    </a:moveTo>
                    <a:cubicBezTo>
                      <a:pt x="199" y="54"/>
                      <a:pt x="199" y="54"/>
                      <a:pt x="199" y="54"/>
                    </a:cubicBezTo>
                    <a:cubicBezTo>
                      <a:pt x="193" y="42"/>
                      <a:pt x="186" y="31"/>
                      <a:pt x="178" y="23"/>
                    </a:cubicBezTo>
                    <a:cubicBezTo>
                      <a:pt x="193" y="30"/>
                      <a:pt x="207" y="41"/>
                      <a:pt x="218" y="54"/>
                    </a:cubicBezTo>
                    <a:moveTo>
                      <a:pt x="161" y="161"/>
                    </a:moveTo>
                    <a:cubicBezTo>
                      <a:pt x="200" y="161"/>
                      <a:pt x="200" y="161"/>
                      <a:pt x="200" y="161"/>
                    </a:cubicBezTo>
                    <a:cubicBezTo>
                      <a:pt x="198" y="172"/>
                      <a:pt x="195" y="182"/>
                      <a:pt x="191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59" y="181"/>
                      <a:pt x="160" y="171"/>
                      <a:pt x="161" y="161"/>
                    </a:cubicBezTo>
                    <a:moveTo>
                      <a:pt x="161" y="149"/>
                    </a:moveTo>
                    <a:cubicBezTo>
                      <a:pt x="162" y="142"/>
                      <a:pt x="162" y="135"/>
                      <a:pt x="162" y="129"/>
                    </a:cubicBezTo>
                    <a:cubicBezTo>
                      <a:pt x="162" y="122"/>
                      <a:pt x="162" y="115"/>
                      <a:pt x="161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3" y="115"/>
                      <a:pt x="203" y="122"/>
                      <a:pt x="203" y="129"/>
                    </a:cubicBezTo>
                    <a:cubicBezTo>
                      <a:pt x="203" y="136"/>
                      <a:pt x="203" y="142"/>
                      <a:pt x="202" y="149"/>
                    </a:cubicBezTo>
                    <a:lnTo>
                      <a:pt x="161" y="149"/>
                    </a:lnTo>
                    <a:close/>
                    <a:moveTo>
                      <a:pt x="186" y="54"/>
                    </a:moveTo>
                    <a:cubicBezTo>
                      <a:pt x="156" y="54"/>
                      <a:pt x="156" y="54"/>
                      <a:pt x="156" y="54"/>
                    </a:cubicBezTo>
                    <a:cubicBezTo>
                      <a:pt x="154" y="39"/>
                      <a:pt x="150" y="25"/>
                      <a:pt x="145" y="15"/>
                    </a:cubicBezTo>
                    <a:cubicBezTo>
                      <a:pt x="161" y="21"/>
                      <a:pt x="175" y="35"/>
                      <a:pt x="186" y="54"/>
                    </a:cubicBezTo>
                    <a:moveTo>
                      <a:pt x="108" y="149"/>
                    </a:moveTo>
                    <a:cubicBezTo>
                      <a:pt x="108" y="143"/>
                      <a:pt x="107" y="136"/>
                      <a:pt x="107" y="129"/>
                    </a:cubicBezTo>
                    <a:cubicBezTo>
                      <a:pt x="107" y="121"/>
                      <a:pt x="108" y="115"/>
                      <a:pt x="108" y="108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50" y="115"/>
                      <a:pt x="150" y="121"/>
                      <a:pt x="150" y="129"/>
                    </a:cubicBezTo>
                    <a:cubicBezTo>
                      <a:pt x="150" y="136"/>
                      <a:pt x="150" y="143"/>
                      <a:pt x="149" y="149"/>
                    </a:cubicBezTo>
                    <a:lnTo>
                      <a:pt x="108" y="149"/>
                    </a:lnTo>
                    <a:close/>
                    <a:moveTo>
                      <a:pt x="149" y="161"/>
                    </a:moveTo>
                    <a:cubicBezTo>
                      <a:pt x="148" y="172"/>
                      <a:pt x="147" y="183"/>
                      <a:pt x="146" y="192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10" y="183"/>
                      <a:pt x="109" y="172"/>
                      <a:pt x="108" y="161"/>
                    </a:cubicBezTo>
                    <a:lnTo>
                      <a:pt x="149" y="161"/>
                    </a:lnTo>
                    <a:close/>
                    <a:moveTo>
                      <a:pt x="108" y="96"/>
                    </a:moveTo>
                    <a:cubicBezTo>
                      <a:pt x="109" y="85"/>
                      <a:pt x="110" y="75"/>
                      <a:pt x="111" y="66"/>
                    </a:cubicBezTo>
                    <a:cubicBezTo>
                      <a:pt x="146" y="66"/>
                      <a:pt x="146" y="66"/>
                      <a:pt x="146" y="66"/>
                    </a:cubicBezTo>
                    <a:cubicBezTo>
                      <a:pt x="147" y="75"/>
                      <a:pt x="148" y="85"/>
                      <a:pt x="149" y="96"/>
                    </a:cubicBezTo>
                    <a:lnTo>
                      <a:pt x="108" y="96"/>
                    </a:lnTo>
                    <a:close/>
                    <a:moveTo>
                      <a:pt x="129" y="12"/>
                    </a:moveTo>
                    <a:cubicBezTo>
                      <a:pt x="132" y="12"/>
                      <a:pt x="139" y="26"/>
                      <a:pt x="144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8" y="26"/>
                      <a:pt x="125" y="12"/>
                      <a:pt x="129" y="12"/>
                    </a:cubicBezTo>
                    <a:moveTo>
                      <a:pt x="112" y="15"/>
                    </a:moveTo>
                    <a:cubicBezTo>
                      <a:pt x="107" y="25"/>
                      <a:pt x="104" y="39"/>
                      <a:pt x="101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82" y="35"/>
                      <a:pt x="96" y="21"/>
                      <a:pt x="112" y="15"/>
                    </a:cubicBezTo>
                    <a:moveTo>
                      <a:pt x="99" y="192"/>
                    </a:moveTo>
                    <a:cubicBezTo>
                      <a:pt x="66" y="192"/>
                      <a:pt x="66" y="192"/>
                      <a:pt x="66" y="192"/>
                    </a:cubicBezTo>
                    <a:cubicBezTo>
                      <a:pt x="62" y="182"/>
                      <a:pt x="59" y="172"/>
                      <a:pt x="57" y="161"/>
                    </a:cubicBezTo>
                    <a:cubicBezTo>
                      <a:pt x="97" y="161"/>
                      <a:pt x="97" y="161"/>
                      <a:pt x="97" y="161"/>
                    </a:cubicBezTo>
                    <a:cubicBezTo>
                      <a:pt x="97" y="171"/>
                      <a:pt x="98" y="181"/>
                      <a:pt x="99" y="192"/>
                    </a:cubicBezTo>
                    <a:moveTo>
                      <a:pt x="97" y="96"/>
                    </a:moveTo>
                    <a:cubicBezTo>
                      <a:pt x="57" y="96"/>
                      <a:pt x="57" y="96"/>
                      <a:pt x="57" y="96"/>
                    </a:cubicBezTo>
                    <a:cubicBezTo>
                      <a:pt x="59" y="85"/>
                      <a:pt x="62" y="75"/>
                      <a:pt x="66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8" y="76"/>
                      <a:pt x="97" y="86"/>
                      <a:pt x="97" y="96"/>
                    </a:cubicBezTo>
                    <a:moveTo>
                      <a:pt x="80" y="23"/>
                    </a:moveTo>
                    <a:cubicBezTo>
                      <a:pt x="71" y="31"/>
                      <a:pt x="64" y="42"/>
                      <a:pt x="58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50" y="41"/>
                      <a:pt x="64" y="30"/>
                      <a:pt x="80" y="23"/>
                    </a:cubicBezTo>
                    <a:moveTo>
                      <a:pt x="14" y="108"/>
                    </a:moveTo>
                    <a:cubicBezTo>
                      <a:pt x="43" y="108"/>
                      <a:pt x="43" y="108"/>
                      <a:pt x="43" y="108"/>
                    </a:cubicBezTo>
                    <a:cubicBezTo>
                      <a:pt x="43" y="115"/>
                      <a:pt x="42" y="122"/>
                      <a:pt x="42" y="129"/>
                    </a:cubicBezTo>
                    <a:cubicBezTo>
                      <a:pt x="42" y="136"/>
                      <a:pt x="43" y="142"/>
                      <a:pt x="43" y="149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3" y="142"/>
                      <a:pt x="12" y="136"/>
                      <a:pt x="12" y="129"/>
                    </a:cubicBezTo>
                    <a:cubicBezTo>
                      <a:pt x="12" y="122"/>
                      <a:pt x="13" y="115"/>
                      <a:pt x="14" y="108"/>
                    </a:cubicBezTo>
                    <a:moveTo>
                      <a:pt x="39" y="203"/>
                    </a:moveTo>
                    <a:cubicBezTo>
                      <a:pt x="58" y="203"/>
                      <a:pt x="58" y="203"/>
                      <a:pt x="58" y="203"/>
                    </a:cubicBezTo>
                    <a:cubicBezTo>
                      <a:pt x="64" y="215"/>
                      <a:pt x="71" y="226"/>
                      <a:pt x="80" y="234"/>
                    </a:cubicBezTo>
                    <a:cubicBezTo>
                      <a:pt x="64" y="227"/>
                      <a:pt x="50" y="217"/>
                      <a:pt x="39" y="203"/>
                    </a:cubicBezTo>
                    <a:moveTo>
                      <a:pt x="72" y="203"/>
                    </a:moveTo>
                    <a:cubicBezTo>
                      <a:pt x="101" y="203"/>
                      <a:pt x="101" y="203"/>
                      <a:pt x="101" y="203"/>
                    </a:cubicBezTo>
                    <a:cubicBezTo>
                      <a:pt x="104" y="219"/>
                      <a:pt x="107" y="232"/>
                      <a:pt x="112" y="242"/>
                    </a:cubicBezTo>
                    <a:cubicBezTo>
                      <a:pt x="96" y="236"/>
                      <a:pt x="82" y="223"/>
                      <a:pt x="72" y="203"/>
                    </a:cubicBezTo>
                    <a:moveTo>
                      <a:pt x="129" y="245"/>
                    </a:moveTo>
                    <a:cubicBezTo>
                      <a:pt x="125" y="245"/>
                      <a:pt x="118" y="231"/>
                      <a:pt x="113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39" y="231"/>
                      <a:pt x="132" y="245"/>
                      <a:pt x="129" y="245"/>
                    </a:cubicBezTo>
                    <a:moveTo>
                      <a:pt x="145" y="242"/>
                    </a:moveTo>
                    <a:cubicBezTo>
                      <a:pt x="150" y="232"/>
                      <a:pt x="154" y="219"/>
                      <a:pt x="156" y="203"/>
                    </a:cubicBezTo>
                    <a:cubicBezTo>
                      <a:pt x="186" y="203"/>
                      <a:pt x="186" y="203"/>
                      <a:pt x="186" y="203"/>
                    </a:cubicBezTo>
                    <a:cubicBezTo>
                      <a:pt x="175" y="223"/>
                      <a:pt x="161" y="236"/>
                      <a:pt x="145" y="242"/>
                    </a:cubicBezTo>
                    <a:moveTo>
                      <a:pt x="178" y="234"/>
                    </a:moveTo>
                    <a:cubicBezTo>
                      <a:pt x="186" y="226"/>
                      <a:pt x="193" y="215"/>
                      <a:pt x="199" y="203"/>
                    </a:cubicBezTo>
                    <a:cubicBezTo>
                      <a:pt x="218" y="203"/>
                      <a:pt x="218" y="203"/>
                      <a:pt x="218" y="203"/>
                    </a:cubicBezTo>
                    <a:cubicBezTo>
                      <a:pt x="207" y="217"/>
                      <a:pt x="193" y="227"/>
                      <a:pt x="178" y="234"/>
                    </a:cubicBezTo>
                    <a:moveTo>
                      <a:pt x="227" y="192"/>
                    </a:moveTo>
                    <a:cubicBezTo>
                      <a:pt x="204" y="192"/>
                      <a:pt x="204" y="192"/>
                      <a:pt x="204" y="192"/>
                    </a:cubicBezTo>
                    <a:cubicBezTo>
                      <a:pt x="207" y="182"/>
                      <a:pt x="210" y="172"/>
                      <a:pt x="212" y="161"/>
                    </a:cubicBezTo>
                    <a:cubicBezTo>
                      <a:pt x="241" y="161"/>
                      <a:pt x="241" y="161"/>
                      <a:pt x="241" y="161"/>
                    </a:cubicBezTo>
                    <a:cubicBezTo>
                      <a:pt x="237" y="172"/>
                      <a:pt x="233" y="182"/>
                      <a:pt x="227" y="192"/>
                    </a:cubicBezTo>
                    <a:moveTo>
                      <a:pt x="214" y="149"/>
                    </a:moveTo>
                    <a:cubicBezTo>
                      <a:pt x="215" y="142"/>
                      <a:pt x="215" y="136"/>
                      <a:pt x="215" y="129"/>
                    </a:cubicBezTo>
                    <a:cubicBezTo>
                      <a:pt x="215" y="122"/>
                      <a:pt x="215" y="115"/>
                      <a:pt x="214" y="108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5" y="115"/>
                      <a:pt x="245" y="122"/>
                      <a:pt x="245" y="129"/>
                    </a:cubicBezTo>
                    <a:cubicBezTo>
                      <a:pt x="245" y="136"/>
                      <a:pt x="245" y="142"/>
                      <a:pt x="243" y="149"/>
                    </a:cubicBezTo>
                    <a:lnTo>
                      <a:pt x="214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7">
                <a:extLst>
                  <a:ext uri="{FF2B5EF4-FFF2-40B4-BE49-F238E27FC236}">
                    <a16:creationId xmlns:a16="http://schemas.microsoft.com/office/drawing/2014/main" id="{D3739134-3B88-40B0-A111-35668A62C795}"/>
                  </a:ext>
                </a:extLst>
              </p:cNvPr>
              <p:cNvSpPr/>
              <p:nvPr/>
            </p:nvSpPr>
            <p:spPr bwMode="auto">
              <a:xfrm>
                <a:off x="8968244" y="3601812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1 w 38"/>
                  <a:gd name="T5" fmla="*/ 33 h 65"/>
                  <a:gd name="T6" fmla="*/ 0 w 38"/>
                  <a:gd name="T7" fmla="*/ 33 h 65"/>
                  <a:gd name="T8" fmla="*/ 19 w 38"/>
                  <a:gd name="T9" fmla="*/ 65 h 65"/>
                  <a:gd name="T10" fmla="*/ 19 w 38"/>
                  <a:gd name="T11" fmla="*/ 65 h 65"/>
                  <a:gd name="T12" fmla="*/ 38 w 38"/>
                  <a:gd name="T13" fmla="*/ 33 h 65"/>
                  <a:gd name="T14" fmla="*/ 38 w 38"/>
                  <a:gd name="T15" fmla="*/ 33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3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3" y="33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25" y="33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8">
                <a:extLst>
                  <a:ext uri="{FF2B5EF4-FFF2-40B4-BE49-F238E27FC236}">
                    <a16:creationId xmlns:a16="http://schemas.microsoft.com/office/drawing/2014/main" id="{29A15A6B-41DA-4D8F-BE9D-A9DC34DDDA97}"/>
                  </a:ext>
                </a:extLst>
              </p:cNvPr>
              <p:cNvSpPr/>
              <p:nvPr/>
            </p:nvSpPr>
            <p:spPr bwMode="auto">
              <a:xfrm>
                <a:off x="8471357" y="4009799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0 w 38"/>
                  <a:gd name="T5" fmla="*/ 32 h 65"/>
                  <a:gd name="T6" fmla="*/ 0 w 38"/>
                  <a:gd name="T7" fmla="*/ 32 h 65"/>
                  <a:gd name="T8" fmla="*/ 19 w 38"/>
                  <a:gd name="T9" fmla="*/ 65 h 65"/>
                  <a:gd name="T10" fmla="*/ 19 w 38"/>
                  <a:gd name="T11" fmla="*/ 65 h 65"/>
                  <a:gd name="T12" fmla="*/ 37 w 38"/>
                  <a:gd name="T13" fmla="*/ 32 h 65"/>
                  <a:gd name="T14" fmla="*/ 38 w 38"/>
                  <a:gd name="T15" fmla="*/ 32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2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2"/>
                      <a:pt x="37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25" y="32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EA6BFED-FC86-4382-966F-44601ECC105C}"/>
              </a:ext>
            </a:extLst>
          </p:cNvPr>
          <p:cNvSpPr txBox="1"/>
          <p:nvPr/>
        </p:nvSpPr>
        <p:spPr>
          <a:xfrm>
            <a:off x="808170" y="1648787"/>
            <a:ext cx="5022106" cy="584775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混合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高斯模型：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18B2006-0A2C-4A61-933D-89F879B4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10" y="2433727"/>
            <a:ext cx="4268079" cy="3159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1A9EE7-6817-41F3-A7EA-D11F607F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1" y="2433727"/>
            <a:ext cx="3809343" cy="304208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ED7B932-C487-4E5C-8211-55F3C67DA6DA}"/>
              </a:ext>
            </a:extLst>
          </p:cNvPr>
          <p:cNvSpPr txBox="1"/>
          <p:nvPr/>
        </p:nvSpPr>
        <p:spPr>
          <a:xfrm>
            <a:off x="11551920" y="6406634"/>
            <a:ext cx="402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2️⃣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understand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D412B5-9523-45E4-846B-DEFBECA7B022}"/>
              </a:ext>
            </a:extLst>
          </p:cNvPr>
          <p:cNvGrpSpPr/>
          <p:nvPr/>
        </p:nvGrpSpPr>
        <p:grpSpPr>
          <a:xfrm>
            <a:off x="787959" y="1417308"/>
            <a:ext cx="786078" cy="784940"/>
            <a:chOff x="7049719" y="4007180"/>
            <a:chExt cx="964084" cy="962688"/>
          </a:xfrm>
        </p:grpSpPr>
        <p:sp>
          <p:nvSpPr>
            <p:cNvPr id="10" name="Oval 74">
              <a:extLst>
                <a:ext uri="{FF2B5EF4-FFF2-40B4-BE49-F238E27FC236}">
                  <a16:creationId xmlns:a16="http://schemas.microsoft.com/office/drawing/2014/main" id="{441C1FEA-4BAC-4344-BD45-493A14380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719" y="4007180"/>
              <a:ext cx="964084" cy="962688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E95A55F-476F-4E6E-BAFF-5ECCA0332299}"/>
                </a:ext>
              </a:extLst>
            </p:cNvPr>
            <p:cNvGrpSpPr/>
            <p:nvPr/>
          </p:nvGrpSpPr>
          <p:grpSpPr>
            <a:xfrm>
              <a:off x="7286903" y="4189951"/>
              <a:ext cx="500876" cy="537153"/>
              <a:chOff x="8471357" y="3524024"/>
              <a:chExt cx="569912" cy="611188"/>
            </a:xfrm>
            <a:solidFill>
              <a:schemeClr val="bg1"/>
            </a:solidFill>
          </p:grpSpPr>
          <p:sp>
            <p:nvSpPr>
              <p:cNvPr id="12" name="Rectangle 75">
                <a:extLst>
                  <a:ext uri="{FF2B5EF4-FFF2-40B4-BE49-F238E27FC236}">
                    <a16:creationId xmlns:a16="http://schemas.microsoft.com/office/drawing/2014/main" id="{A8D59F09-FDC9-4790-86CC-A3396A79B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3294" y="3524024"/>
                <a:ext cx="23813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6">
                <a:extLst>
                  <a:ext uri="{FF2B5EF4-FFF2-40B4-BE49-F238E27FC236}">
                    <a16:creationId xmlns:a16="http://schemas.microsoft.com/office/drawing/2014/main" id="{2A0308EB-B78E-4219-B813-63882BE5E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1519" y="3612924"/>
                <a:ext cx="496888" cy="496888"/>
              </a:xfrm>
              <a:custGeom>
                <a:avLst/>
                <a:gdLst>
                  <a:gd name="T0" fmla="*/ 0 w 257"/>
                  <a:gd name="T1" fmla="*/ 129 h 257"/>
                  <a:gd name="T2" fmla="*/ 257 w 257"/>
                  <a:gd name="T3" fmla="*/ 129 h 257"/>
                  <a:gd name="T4" fmla="*/ 227 w 257"/>
                  <a:gd name="T5" fmla="*/ 66 h 257"/>
                  <a:gd name="T6" fmla="*/ 212 w 257"/>
                  <a:gd name="T7" fmla="*/ 96 h 257"/>
                  <a:gd name="T8" fmla="*/ 227 w 257"/>
                  <a:gd name="T9" fmla="*/ 66 h 257"/>
                  <a:gd name="T10" fmla="*/ 199 w 257"/>
                  <a:gd name="T11" fmla="*/ 54 h 257"/>
                  <a:gd name="T12" fmla="*/ 218 w 257"/>
                  <a:gd name="T13" fmla="*/ 54 h 257"/>
                  <a:gd name="T14" fmla="*/ 200 w 257"/>
                  <a:gd name="T15" fmla="*/ 161 h 257"/>
                  <a:gd name="T16" fmla="*/ 158 w 257"/>
                  <a:gd name="T17" fmla="*/ 192 h 257"/>
                  <a:gd name="T18" fmla="*/ 161 w 257"/>
                  <a:gd name="T19" fmla="*/ 149 h 257"/>
                  <a:gd name="T20" fmla="*/ 161 w 257"/>
                  <a:gd name="T21" fmla="*/ 108 h 257"/>
                  <a:gd name="T22" fmla="*/ 203 w 257"/>
                  <a:gd name="T23" fmla="*/ 129 h 257"/>
                  <a:gd name="T24" fmla="*/ 161 w 257"/>
                  <a:gd name="T25" fmla="*/ 149 h 257"/>
                  <a:gd name="T26" fmla="*/ 156 w 257"/>
                  <a:gd name="T27" fmla="*/ 54 h 257"/>
                  <a:gd name="T28" fmla="*/ 186 w 257"/>
                  <a:gd name="T29" fmla="*/ 54 h 257"/>
                  <a:gd name="T30" fmla="*/ 107 w 257"/>
                  <a:gd name="T31" fmla="*/ 129 h 257"/>
                  <a:gd name="T32" fmla="*/ 149 w 257"/>
                  <a:gd name="T33" fmla="*/ 108 h 257"/>
                  <a:gd name="T34" fmla="*/ 149 w 257"/>
                  <a:gd name="T35" fmla="*/ 149 h 257"/>
                  <a:gd name="T36" fmla="*/ 149 w 257"/>
                  <a:gd name="T37" fmla="*/ 161 h 257"/>
                  <a:gd name="T38" fmla="*/ 111 w 257"/>
                  <a:gd name="T39" fmla="*/ 192 h 257"/>
                  <a:gd name="T40" fmla="*/ 149 w 257"/>
                  <a:gd name="T41" fmla="*/ 161 h 257"/>
                  <a:gd name="T42" fmla="*/ 111 w 257"/>
                  <a:gd name="T43" fmla="*/ 66 h 257"/>
                  <a:gd name="T44" fmla="*/ 149 w 257"/>
                  <a:gd name="T45" fmla="*/ 96 h 257"/>
                  <a:gd name="T46" fmla="*/ 129 w 257"/>
                  <a:gd name="T47" fmla="*/ 12 h 257"/>
                  <a:gd name="T48" fmla="*/ 113 w 257"/>
                  <a:gd name="T49" fmla="*/ 54 h 257"/>
                  <a:gd name="T50" fmla="*/ 112 w 257"/>
                  <a:gd name="T51" fmla="*/ 15 h 257"/>
                  <a:gd name="T52" fmla="*/ 72 w 257"/>
                  <a:gd name="T53" fmla="*/ 54 h 257"/>
                  <a:gd name="T54" fmla="*/ 99 w 257"/>
                  <a:gd name="T55" fmla="*/ 192 h 257"/>
                  <a:gd name="T56" fmla="*/ 57 w 257"/>
                  <a:gd name="T57" fmla="*/ 161 h 257"/>
                  <a:gd name="T58" fmla="*/ 99 w 257"/>
                  <a:gd name="T59" fmla="*/ 192 h 257"/>
                  <a:gd name="T60" fmla="*/ 57 w 257"/>
                  <a:gd name="T61" fmla="*/ 96 h 257"/>
                  <a:gd name="T62" fmla="*/ 99 w 257"/>
                  <a:gd name="T63" fmla="*/ 66 h 257"/>
                  <a:gd name="T64" fmla="*/ 80 w 257"/>
                  <a:gd name="T65" fmla="*/ 23 h 257"/>
                  <a:gd name="T66" fmla="*/ 39 w 257"/>
                  <a:gd name="T67" fmla="*/ 54 h 257"/>
                  <a:gd name="T68" fmla="*/ 14 w 257"/>
                  <a:gd name="T69" fmla="*/ 108 h 257"/>
                  <a:gd name="T70" fmla="*/ 42 w 257"/>
                  <a:gd name="T71" fmla="*/ 129 h 257"/>
                  <a:gd name="T72" fmla="*/ 14 w 257"/>
                  <a:gd name="T73" fmla="*/ 149 h 257"/>
                  <a:gd name="T74" fmla="*/ 14 w 257"/>
                  <a:gd name="T75" fmla="*/ 108 h 257"/>
                  <a:gd name="T76" fmla="*/ 58 w 257"/>
                  <a:gd name="T77" fmla="*/ 203 h 257"/>
                  <a:gd name="T78" fmla="*/ 39 w 257"/>
                  <a:gd name="T79" fmla="*/ 203 h 257"/>
                  <a:gd name="T80" fmla="*/ 101 w 257"/>
                  <a:gd name="T81" fmla="*/ 203 h 257"/>
                  <a:gd name="T82" fmla="*/ 72 w 257"/>
                  <a:gd name="T83" fmla="*/ 203 h 257"/>
                  <a:gd name="T84" fmla="*/ 113 w 257"/>
                  <a:gd name="T85" fmla="*/ 203 h 257"/>
                  <a:gd name="T86" fmla="*/ 129 w 257"/>
                  <a:gd name="T87" fmla="*/ 245 h 257"/>
                  <a:gd name="T88" fmla="*/ 156 w 257"/>
                  <a:gd name="T89" fmla="*/ 203 h 257"/>
                  <a:gd name="T90" fmla="*/ 145 w 257"/>
                  <a:gd name="T91" fmla="*/ 242 h 257"/>
                  <a:gd name="T92" fmla="*/ 199 w 257"/>
                  <a:gd name="T93" fmla="*/ 203 h 257"/>
                  <a:gd name="T94" fmla="*/ 178 w 257"/>
                  <a:gd name="T95" fmla="*/ 234 h 257"/>
                  <a:gd name="T96" fmla="*/ 204 w 257"/>
                  <a:gd name="T97" fmla="*/ 192 h 257"/>
                  <a:gd name="T98" fmla="*/ 241 w 257"/>
                  <a:gd name="T99" fmla="*/ 161 h 257"/>
                  <a:gd name="T100" fmla="*/ 214 w 257"/>
                  <a:gd name="T101" fmla="*/ 149 h 257"/>
                  <a:gd name="T102" fmla="*/ 214 w 257"/>
                  <a:gd name="T103" fmla="*/ 108 h 257"/>
                  <a:gd name="T104" fmla="*/ 245 w 257"/>
                  <a:gd name="T105" fmla="*/ 129 h 257"/>
                  <a:gd name="T106" fmla="*/ 214 w 257"/>
                  <a:gd name="T107" fmla="*/ 14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57">
                    <a:moveTo>
                      <a:pt x="129" y="0"/>
                    </a:moveTo>
                    <a:cubicBezTo>
                      <a:pt x="58" y="0"/>
                      <a:pt x="0" y="58"/>
                      <a:pt x="0" y="129"/>
                    </a:cubicBezTo>
                    <a:cubicBezTo>
                      <a:pt x="0" y="199"/>
                      <a:pt x="58" y="257"/>
                      <a:pt x="129" y="257"/>
                    </a:cubicBezTo>
                    <a:cubicBezTo>
                      <a:pt x="199" y="257"/>
                      <a:pt x="257" y="199"/>
                      <a:pt x="257" y="129"/>
                    </a:cubicBezTo>
                    <a:cubicBezTo>
                      <a:pt x="257" y="58"/>
                      <a:pt x="199" y="0"/>
                      <a:pt x="129" y="0"/>
                    </a:cubicBezTo>
                    <a:moveTo>
                      <a:pt x="227" y="66"/>
                    </a:moveTo>
                    <a:cubicBezTo>
                      <a:pt x="233" y="75"/>
                      <a:pt x="237" y="85"/>
                      <a:pt x="241" y="96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210" y="85"/>
                      <a:pt x="207" y="75"/>
                      <a:pt x="204" y="66"/>
                    </a:cubicBezTo>
                    <a:lnTo>
                      <a:pt x="227" y="66"/>
                    </a:lnTo>
                    <a:close/>
                    <a:moveTo>
                      <a:pt x="218" y="54"/>
                    </a:moveTo>
                    <a:cubicBezTo>
                      <a:pt x="199" y="54"/>
                      <a:pt x="199" y="54"/>
                      <a:pt x="199" y="54"/>
                    </a:cubicBezTo>
                    <a:cubicBezTo>
                      <a:pt x="193" y="42"/>
                      <a:pt x="186" y="31"/>
                      <a:pt x="178" y="23"/>
                    </a:cubicBezTo>
                    <a:cubicBezTo>
                      <a:pt x="193" y="30"/>
                      <a:pt x="207" y="41"/>
                      <a:pt x="218" y="54"/>
                    </a:cubicBezTo>
                    <a:moveTo>
                      <a:pt x="161" y="161"/>
                    </a:moveTo>
                    <a:cubicBezTo>
                      <a:pt x="200" y="161"/>
                      <a:pt x="200" y="161"/>
                      <a:pt x="200" y="161"/>
                    </a:cubicBezTo>
                    <a:cubicBezTo>
                      <a:pt x="198" y="172"/>
                      <a:pt x="195" y="182"/>
                      <a:pt x="191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59" y="181"/>
                      <a:pt x="160" y="171"/>
                      <a:pt x="161" y="161"/>
                    </a:cubicBezTo>
                    <a:moveTo>
                      <a:pt x="161" y="149"/>
                    </a:moveTo>
                    <a:cubicBezTo>
                      <a:pt x="162" y="142"/>
                      <a:pt x="162" y="135"/>
                      <a:pt x="162" y="129"/>
                    </a:cubicBezTo>
                    <a:cubicBezTo>
                      <a:pt x="162" y="122"/>
                      <a:pt x="162" y="115"/>
                      <a:pt x="161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3" y="115"/>
                      <a:pt x="203" y="122"/>
                      <a:pt x="203" y="129"/>
                    </a:cubicBezTo>
                    <a:cubicBezTo>
                      <a:pt x="203" y="136"/>
                      <a:pt x="203" y="142"/>
                      <a:pt x="202" y="149"/>
                    </a:cubicBezTo>
                    <a:lnTo>
                      <a:pt x="161" y="149"/>
                    </a:lnTo>
                    <a:close/>
                    <a:moveTo>
                      <a:pt x="186" y="54"/>
                    </a:moveTo>
                    <a:cubicBezTo>
                      <a:pt x="156" y="54"/>
                      <a:pt x="156" y="54"/>
                      <a:pt x="156" y="54"/>
                    </a:cubicBezTo>
                    <a:cubicBezTo>
                      <a:pt x="154" y="39"/>
                      <a:pt x="150" y="25"/>
                      <a:pt x="145" y="15"/>
                    </a:cubicBezTo>
                    <a:cubicBezTo>
                      <a:pt x="161" y="21"/>
                      <a:pt x="175" y="35"/>
                      <a:pt x="186" y="54"/>
                    </a:cubicBezTo>
                    <a:moveTo>
                      <a:pt x="108" y="149"/>
                    </a:moveTo>
                    <a:cubicBezTo>
                      <a:pt x="108" y="143"/>
                      <a:pt x="107" y="136"/>
                      <a:pt x="107" y="129"/>
                    </a:cubicBezTo>
                    <a:cubicBezTo>
                      <a:pt x="107" y="121"/>
                      <a:pt x="108" y="115"/>
                      <a:pt x="108" y="108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50" y="115"/>
                      <a:pt x="150" y="121"/>
                      <a:pt x="150" y="129"/>
                    </a:cubicBezTo>
                    <a:cubicBezTo>
                      <a:pt x="150" y="136"/>
                      <a:pt x="150" y="143"/>
                      <a:pt x="149" y="149"/>
                    </a:cubicBezTo>
                    <a:lnTo>
                      <a:pt x="108" y="149"/>
                    </a:lnTo>
                    <a:close/>
                    <a:moveTo>
                      <a:pt x="149" y="161"/>
                    </a:moveTo>
                    <a:cubicBezTo>
                      <a:pt x="148" y="172"/>
                      <a:pt x="147" y="183"/>
                      <a:pt x="146" y="192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10" y="183"/>
                      <a:pt x="109" y="172"/>
                      <a:pt x="108" y="161"/>
                    </a:cubicBezTo>
                    <a:lnTo>
                      <a:pt x="149" y="161"/>
                    </a:lnTo>
                    <a:close/>
                    <a:moveTo>
                      <a:pt x="108" y="96"/>
                    </a:moveTo>
                    <a:cubicBezTo>
                      <a:pt x="109" y="85"/>
                      <a:pt x="110" y="75"/>
                      <a:pt x="111" y="66"/>
                    </a:cubicBezTo>
                    <a:cubicBezTo>
                      <a:pt x="146" y="66"/>
                      <a:pt x="146" y="66"/>
                      <a:pt x="146" y="66"/>
                    </a:cubicBezTo>
                    <a:cubicBezTo>
                      <a:pt x="147" y="75"/>
                      <a:pt x="148" y="85"/>
                      <a:pt x="149" y="96"/>
                    </a:cubicBezTo>
                    <a:lnTo>
                      <a:pt x="108" y="96"/>
                    </a:lnTo>
                    <a:close/>
                    <a:moveTo>
                      <a:pt x="129" y="12"/>
                    </a:moveTo>
                    <a:cubicBezTo>
                      <a:pt x="132" y="12"/>
                      <a:pt x="139" y="26"/>
                      <a:pt x="144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8" y="26"/>
                      <a:pt x="125" y="12"/>
                      <a:pt x="129" y="12"/>
                    </a:cubicBezTo>
                    <a:moveTo>
                      <a:pt x="112" y="15"/>
                    </a:moveTo>
                    <a:cubicBezTo>
                      <a:pt x="107" y="25"/>
                      <a:pt x="104" y="39"/>
                      <a:pt x="101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82" y="35"/>
                      <a:pt x="96" y="21"/>
                      <a:pt x="112" y="15"/>
                    </a:cubicBezTo>
                    <a:moveTo>
                      <a:pt x="99" y="192"/>
                    </a:moveTo>
                    <a:cubicBezTo>
                      <a:pt x="66" y="192"/>
                      <a:pt x="66" y="192"/>
                      <a:pt x="66" y="192"/>
                    </a:cubicBezTo>
                    <a:cubicBezTo>
                      <a:pt x="62" y="182"/>
                      <a:pt x="59" y="172"/>
                      <a:pt x="57" y="161"/>
                    </a:cubicBezTo>
                    <a:cubicBezTo>
                      <a:pt x="97" y="161"/>
                      <a:pt x="97" y="161"/>
                      <a:pt x="97" y="161"/>
                    </a:cubicBezTo>
                    <a:cubicBezTo>
                      <a:pt x="97" y="171"/>
                      <a:pt x="98" y="181"/>
                      <a:pt x="99" y="192"/>
                    </a:cubicBezTo>
                    <a:moveTo>
                      <a:pt x="97" y="96"/>
                    </a:moveTo>
                    <a:cubicBezTo>
                      <a:pt x="57" y="96"/>
                      <a:pt x="57" y="96"/>
                      <a:pt x="57" y="96"/>
                    </a:cubicBezTo>
                    <a:cubicBezTo>
                      <a:pt x="59" y="85"/>
                      <a:pt x="62" y="75"/>
                      <a:pt x="66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8" y="76"/>
                      <a:pt x="97" y="86"/>
                      <a:pt x="97" y="96"/>
                    </a:cubicBezTo>
                    <a:moveTo>
                      <a:pt x="80" y="23"/>
                    </a:moveTo>
                    <a:cubicBezTo>
                      <a:pt x="71" y="31"/>
                      <a:pt x="64" y="42"/>
                      <a:pt x="58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50" y="41"/>
                      <a:pt x="64" y="30"/>
                      <a:pt x="80" y="23"/>
                    </a:cubicBezTo>
                    <a:moveTo>
                      <a:pt x="14" y="108"/>
                    </a:moveTo>
                    <a:cubicBezTo>
                      <a:pt x="43" y="108"/>
                      <a:pt x="43" y="108"/>
                      <a:pt x="43" y="108"/>
                    </a:cubicBezTo>
                    <a:cubicBezTo>
                      <a:pt x="43" y="115"/>
                      <a:pt x="42" y="122"/>
                      <a:pt x="42" y="129"/>
                    </a:cubicBezTo>
                    <a:cubicBezTo>
                      <a:pt x="42" y="136"/>
                      <a:pt x="43" y="142"/>
                      <a:pt x="43" y="149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3" y="142"/>
                      <a:pt x="12" y="136"/>
                      <a:pt x="12" y="129"/>
                    </a:cubicBezTo>
                    <a:cubicBezTo>
                      <a:pt x="12" y="122"/>
                      <a:pt x="13" y="115"/>
                      <a:pt x="14" y="108"/>
                    </a:cubicBezTo>
                    <a:moveTo>
                      <a:pt x="39" y="203"/>
                    </a:moveTo>
                    <a:cubicBezTo>
                      <a:pt x="58" y="203"/>
                      <a:pt x="58" y="203"/>
                      <a:pt x="58" y="203"/>
                    </a:cubicBezTo>
                    <a:cubicBezTo>
                      <a:pt x="64" y="215"/>
                      <a:pt x="71" y="226"/>
                      <a:pt x="80" y="234"/>
                    </a:cubicBezTo>
                    <a:cubicBezTo>
                      <a:pt x="64" y="227"/>
                      <a:pt x="50" y="217"/>
                      <a:pt x="39" y="203"/>
                    </a:cubicBezTo>
                    <a:moveTo>
                      <a:pt x="72" y="203"/>
                    </a:moveTo>
                    <a:cubicBezTo>
                      <a:pt x="101" y="203"/>
                      <a:pt x="101" y="203"/>
                      <a:pt x="101" y="203"/>
                    </a:cubicBezTo>
                    <a:cubicBezTo>
                      <a:pt x="104" y="219"/>
                      <a:pt x="107" y="232"/>
                      <a:pt x="112" y="242"/>
                    </a:cubicBezTo>
                    <a:cubicBezTo>
                      <a:pt x="96" y="236"/>
                      <a:pt x="82" y="223"/>
                      <a:pt x="72" y="203"/>
                    </a:cubicBezTo>
                    <a:moveTo>
                      <a:pt x="129" y="245"/>
                    </a:moveTo>
                    <a:cubicBezTo>
                      <a:pt x="125" y="245"/>
                      <a:pt x="118" y="231"/>
                      <a:pt x="113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39" y="231"/>
                      <a:pt x="132" y="245"/>
                      <a:pt x="129" y="245"/>
                    </a:cubicBezTo>
                    <a:moveTo>
                      <a:pt x="145" y="242"/>
                    </a:moveTo>
                    <a:cubicBezTo>
                      <a:pt x="150" y="232"/>
                      <a:pt x="154" y="219"/>
                      <a:pt x="156" y="203"/>
                    </a:cubicBezTo>
                    <a:cubicBezTo>
                      <a:pt x="186" y="203"/>
                      <a:pt x="186" y="203"/>
                      <a:pt x="186" y="203"/>
                    </a:cubicBezTo>
                    <a:cubicBezTo>
                      <a:pt x="175" y="223"/>
                      <a:pt x="161" y="236"/>
                      <a:pt x="145" y="242"/>
                    </a:cubicBezTo>
                    <a:moveTo>
                      <a:pt x="178" y="234"/>
                    </a:moveTo>
                    <a:cubicBezTo>
                      <a:pt x="186" y="226"/>
                      <a:pt x="193" y="215"/>
                      <a:pt x="199" y="203"/>
                    </a:cubicBezTo>
                    <a:cubicBezTo>
                      <a:pt x="218" y="203"/>
                      <a:pt x="218" y="203"/>
                      <a:pt x="218" y="203"/>
                    </a:cubicBezTo>
                    <a:cubicBezTo>
                      <a:pt x="207" y="217"/>
                      <a:pt x="193" y="227"/>
                      <a:pt x="178" y="234"/>
                    </a:cubicBezTo>
                    <a:moveTo>
                      <a:pt x="227" y="192"/>
                    </a:moveTo>
                    <a:cubicBezTo>
                      <a:pt x="204" y="192"/>
                      <a:pt x="204" y="192"/>
                      <a:pt x="204" y="192"/>
                    </a:cubicBezTo>
                    <a:cubicBezTo>
                      <a:pt x="207" y="182"/>
                      <a:pt x="210" y="172"/>
                      <a:pt x="212" y="161"/>
                    </a:cubicBezTo>
                    <a:cubicBezTo>
                      <a:pt x="241" y="161"/>
                      <a:pt x="241" y="161"/>
                      <a:pt x="241" y="161"/>
                    </a:cubicBezTo>
                    <a:cubicBezTo>
                      <a:pt x="237" y="172"/>
                      <a:pt x="233" y="182"/>
                      <a:pt x="227" y="192"/>
                    </a:cubicBezTo>
                    <a:moveTo>
                      <a:pt x="214" y="149"/>
                    </a:moveTo>
                    <a:cubicBezTo>
                      <a:pt x="215" y="142"/>
                      <a:pt x="215" y="136"/>
                      <a:pt x="215" y="129"/>
                    </a:cubicBezTo>
                    <a:cubicBezTo>
                      <a:pt x="215" y="122"/>
                      <a:pt x="215" y="115"/>
                      <a:pt x="214" y="108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5" y="115"/>
                      <a:pt x="245" y="122"/>
                      <a:pt x="245" y="129"/>
                    </a:cubicBezTo>
                    <a:cubicBezTo>
                      <a:pt x="245" y="136"/>
                      <a:pt x="245" y="142"/>
                      <a:pt x="243" y="149"/>
                    </a:cubicBezTo>
                    <a:lnTo>
                      <a:pt x="214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7">
                <a:extLst>
                  <a:ext uri="{FF2B5EF4-FFF2-40B4-BE49-F238E27FC236}">
                    <a16:creationId xmlns:a16="http://schemas.microsoft.com/office/drawing/2014/main" id="{ED9E0316-0ADA-46AE-8DA9-EB8C16A35310}"/>
                  </a:ext>
                </a:extLst>
              </p:cNvPr>
              <p:cNvSpPr/>
              <p:nvPr/>
            </p:nvSpPr>
            <p:spPr bwMode="auto">
              <a:xfrm>
                <a:off x="8968244" y="3601812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1 w 38"/>
                  <a:gd name="T5" fmla="*/ 33 h 65"/>
                  <a:gd name="T6" fmla="*/ 0 w 38"/>
                  <a:gd name="T7" fmla="*/ 33 h 65"/>
                  <a:gd name="T8" fmla="*/ 19 w 38"/>
                  <a:gd name="T9" fmla="*/ 65 h 65"/>
                  <a:gd name="T10" fmla="*/ 19 w 38"/>
                  <a:gd name="T11" fmla="*/ 65 h 65"/>
                  <a:gd name="T12" fmla="*/ 38 w 38"/>
                  <a:gd name="T13" fmla="*/ 33 h 65"/>
                  <a:gd name="T14" fmla="*/ 38 w 38"/>
                  <a:gd name="T15" fmla="*/ 33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3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3" y="33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25" y="33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8">
                <a:extLst>
                  <a:ext uri="{FF2B5EF4-FFF2-40B4-BE49-F238E27FC236}">
                    <a16:creationId xmlns:a16="http://schemas.microsoft.com/office/drawing/2014/main" id="{E3D4931C-E79C-48B1-803F-D5CA9CEA2072}"/>
                  </a:ext>
                </a:extLst>
              </p:cNvPr>
              <p:cNvSpPr/>
              <p:nvPr/>
            </p:nvSpPr>
            <p:spPr bwMode="auto">
              <a:xfrm>
                <a:off x="8471357" y="4009799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0 w 38"/>
                  <a:gd name="T5" fmla="*/ 32 h 65"/>
                  <a:gd name="T6" fmla="*/ 0 w 38"/>
                  <a:gd name="T7" fmla="*/ 32 h 65"/>
                  <a:gd name="T8" fmla="*/ 19 w 38"/>
                  <a:gd name="T9" fmla="*/ 65 h 65"/>
                  <a:gd name="T10" fmla="*/ 19 w 38"/>
                  <a:gd name="T11" fmla="*/ 65 h 65"/>
                  <a:gd name="T12" fmla="*/ 37 w 38"/>
                  <a:gd name="T13" fmla="*/ 32 h 65"/>
                  <a:gd name="T14" fmla="*/ 38 w 38"/>
                  <a:gd name="T15" fmla="*/ 32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2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2"/>
                      <a:pt x="37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25" y="32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C20C90A-9E95-450D-8414-2FC74EB52C6F}"/>
              </a:ext>
            </a:extLst>
          </p:cNvPr>
          <p:cNvSpPr txBox="1"/>
          <p:nvPr/>
        </p:nvSpPr>
        <p:spPr>
          <a:xfrm>
            <a:off x="745648" y="1617525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直观上理解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6E9F99-933D-44C4-B31A-4CD2F0373F52}"/>
              </a:ext>
            </a:extLst>
          </p:cNvPr>
          <p:cNvSpPr txBox="1"/>
          <p:nvPr/>
        </p:nvSpPr>
        <p:spPr>
          <a:xfrm>
            <a:off x="8265381" y="3365986"/>
            <a:ext cx="655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图坐标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FF0AD5B-4CA1-46A0-B61F-E808AD2C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2340962"/>
            <a:ext cx="4290432" cy="33530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81793FB-4ABC-41C7-A4F1-99197A69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85" y="2502654"/>
            <a:ext cx="3923605" cy="30297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74DC896-BB25-4576-BE9C-5FAB02232670}"/>
              </a:ext>
            </a:extLst>
          </p:cNvPr>
          <p:cNvSpPr txBox="1"/>
          <p:nvPr/>
        </p:nvSpPr>
        <p:spPr>
          <a:xfrm>
            <a:off x="11545294" y="6243571"/>
            <a:ext cx="56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3️⃣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087822" y="1440090"/>
            <a:ext cx="1965600" cy="1969200"/>
            <a:chOff x="6481822" y="2842903"/>
            <a:chExt cx="1198786" cy="1201210"/>
          </a:xfrm>
        </p:grpSpPr>
        <p:grpSp>
          <p:nvGrpSpPr>
            <p:cNvPr id="38" name="组合 79"/>
            <p:cNvGrpSpPr/>
            <p:nvPr/>
          </p:nvGrpSpPr>
          <p:grpSpPr bwMode="auto">
            <a:xfrm>
              <a:off x="6481822" y="2842903"/>
              <a:ext cx="1198786" cy="1201210"/>
              <a:chOff x="6379729" y="2488774"/>
              <a:chExt cx="2513016" cy="2513016"/>
            </a:xfrm>
          </p:grpSpPr>
          <p:sp>
            <p:nvSpPr>
              <p:cNvPr id="45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9" name="椭圆 80"/>
            <p:cNvSpPr/>
            <p:nvPr/>
          </p:nvSpPr>
          <p:spPr bwMode="auto">
            <a:xfrm>
              <a:off x="6648063" y="3009477"/>
              <a:ext cx="866305" cy="868059"/>
            </a:xfrm>
            <a:prstGeom prst="ellipse">
              <a:avLst/>
            </a:prstGeom>
            <a:solidFill>
              <a:srgbClr val="44546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906062" y="3247691"/>
              <a:ext cx="350307" cy="331938"/>
              <a:chOff x="6502049" y="2295237"/>
              <a:chExt cx="381149" cy="361163"/>
            </a:xfrm>
            <a:solidFill>
              <a:schemeClr val="bg1"/>
            </a:solidFill>
          </p:grpSpPr>
          <p:sp>
            <p:nvSpPr>
              <p:cNvPr id="41" name="Freeform 150"/>
              <p:cNvSpPr/>
              <p:nvPr/>
            </p:nvSpPr>
            <p:spPr bwMode="auto">
              <a:xfrm>
                <a:off x="6502049" y="2308085"/>
                <a:ext cx="202708" cy="162738"/>
              </a:xfrm>
              <a:custGeom>
                <a:avLst/>
                <a:gdLst>
                  <a:gd name="T0" fmla="*/ 28 w 60"/>
                  <a:gd name="T1" fmla="*/ 47 h 48"/>
                  <a:gd name="T2" fmla="*/ 33 w 60"/>
                  <a:gd name="T3" fmla="*/ 46 h 48"/>
                  <a:gd name="T4" fmla="*/ 56 w 60"/>
                  <a:gd name="T5" fmla="*/ 44 h 48"/>
                  <a:gd name="T6" fmla="*/ 60 w 60"/>
                  <a:gd name="T7" fmla="*/ 45 h 48"/>
                  <a:gd name="T8" fmla="*/ 60 w 60"/>
                  <a:gd name="T9" fmla="*/ 44 h 48"/>
                  <a:gd name="T10" fmla="*/ 56 w 60"/>
                  <a:gd name="T11" fmla="*/ 20 h 48"/>
                  <a:gd name="T12" fmla="*/ 51 w 60"/>
                  <a:gd name="T13" fmla="*/ 7 h 48"/>
                  <a:gd name="T14" fmla="*/ 42 w 60"/>
                  <a:gd name="T15" fmla="*/ 2 h 48"/>
                  <a:gd name="T16" fmla="*/ 26 w 60"/>
                  <a:gd name="T17" fmla="*/ 6 h 48"/>
                  <a:gd name="T18" fmla="*/ 19 w 60"/>
                  <a:gd name="T19" fmla="*/ 23 h 48"/>
                  <a:gd name="T20" fmla="*/ 18 w 60"/>
                  <a:gd name="T21" fmla="*/ 23 h 48"/>
                  <a:gd name="T22" fmla="*/ 5 w 60"/>
                  <a:gd name="T23" fmla="*/ 39 h 48"/>
                  <a:gd name="T24" fmla="*/ 14 w 60"/>
                  <a:gd name="T25" fmla="*/ 47 h 48"/>
                  <a:gd name="T26" fmla="*/ 28 w 60"/>
                  <a:gd name="T27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48">
                    <a:moveTo>
                      <a:pt x="28" y="47"/>
                    </a:moveTo>
                    <a:cubicBezTo>
                      <a:pt x="30" y="46"/>
                      <a:pt x="33" y="46"/>
                      <a:pt x="33" y="46"/>
                    </a:cubicBezTo>
                    <a:cubicBezTo>
                      <a:pt x="43" y="44"/>
                      <a:pt x="52" y="44"/>
                      <a:pt x="56" y="44"/>
                    </a:cubicBezTo>
                    <a:cubicBezTo>
                      <a:pt x="57" y="44"/>
                      <a:pt x="60" y="44"/>
                      <a:pt x="60" y="45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38"/>
                      <a:pt x="58" y="28"/>
                      <a:pt x="56" y="20"/>
                    </a:cubicBezTo>
                    <a:cubicBezTo>
                      <a:pt x="54" y="13"/>
                      <a:pt x="51" y="8"/>
                      <a:pt x="51" y="7"/>
                    </a:cubicBezTo>
                    <a:cubicBezTo>
                      <a:pt x="48" y="3"/>
                      <a:pt x="42" y="2"/>
                      <a:pt x="42" y="2"/>
                    </a:cubicBezTo>
                    <a:cubicBezTo>
                      <a:pt x="33" y="0"/>
                      <a:pt x="26" y="6"/>
                      <a:pt x="26" y="6"/>
                    </a:cubicBezTo>
                    <a:cubicBezTo>
                      <a:pt x="16" y="12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0" y="23"/>
                      <a:pt x="5" y="39"/>
                      <a:pt x="5" y="39"/>
                    </a:cubicBezTo>
                    <a:cubicBezTo>
                      <a:pt x="7" y="44"/>
                      <a:pt x="12" y="47"/>
                      <a:pt x="14" y="47"/>
                    </a:cubicBezTo>
                    <a:cubicBezTo>
                      <a:pt x="19" y="48"/>
                      <a:pt x="24" y="47"/>
                      <a:pt x="28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51"/>
              <p:cNvSpPr/>
              <p:nvPr/>
            </p:nvSpPr>
            <p:spPr bwMode="auto">
              <a:xfrm>
                <a:off x="6700475" y="2295237"/>
                <a:ext cx="159883" cy="165593"/>
              </a:xfrm>
              <a:custGeom>
                <a:avLst/>
                <a:gdLst>
                  <a:gd name="T0" fmla="*/ 1 w 47"/>
                  <a:gd name="T1" fmla="*/ 48 h 49"/>
                  <a:gd name="T2" fmla="*/ 1 w 47"/>
                  <a:gd name="T3" fmla="*/ 49 h 49"/>
                  <a:gd name="T4" fmla="*/ 25 w 47"/>
                  <a:gd name="T5" fmla="*/ 44 h 49"/>
                  <a:gd name="T6" fmla="*/ 38 w 47"/>
                  <a:gd name="T7" fmla="*/ 40 h 49"/>
                  <a:gd name="T8" fmla="*/ 44 w 47"/>
                  <a:gd name="T9" fmla="*/ 34 h 49"/>
                  <a:gd name="T10" fmla="*/ 43 w 47"/>
                  <a:gd name="T11" fmla="*/ 17 h 49"/>
                  <a:gd name="T12" fmla="*/ 28 w 47"/>
                  <a:gd name="T13" fmla="*/ 12 h 49"/>
                  <a:gd name="T14" fmla="*/ 26 w 47"/>
                  <a:gd name="T15" fmla="*/ 14 h 49"/>
                  <a:gd name="T16" fmla="*/ 25 w 47"/>
                  <a:gd name="T17" fmla="*/ 9 h 49"/>
                  <a:gd name="T18" fmla="*/ 11 w 47"/>
                  <a:gd name="T19" fmla="*/ 2 h 49"/>
                  <a:gd name="T20" fmla="*/ 2 w 47"/>
                  <a:gd name="T21" fmla="*/ 8 h 49"/>
                  <a:gd name="T22" fmla="*/ 0 w 47"/>
                  <a:gd name="T23" fmla="*/ 18 h 49"/>
                  <a:gd name="T24" fmla="*/ 1 w 47"/>
                  <a:gd name="T25" fmla="*/ 46 h 49"/>
                  <a:gd name="T26" fmla="*/ 1 w 47"/>
                  <a:gd name="T27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49">
                    <a:moveTo>
                      <a:pt x="1" y="48"/>
                    </a:moveTo>
                    <a:cubicBezTo>
                      <a:pt x="1" y="49"/>
                      <a:pt x="1" y="49"/>
                      <a:pt x="1" y="49"/>
                    </a:cubicBezTo>
                    <a:cubicBezTo>
                      <a:pt x="9" y="46"/>
                      <a:pt x="13" y="45"/>
                      <a:pt x="25" y="44"/>
                    </a:cubicBezTo>
                    <a:cubicBezTo>
                      <a:pt x="33" y="43"/>
                      <a:pt x="37" y="41"/>
                      <a:pt x="38" y="40"/>
                    </a:cubicBezTo>
                    <a:cubicBezTo>
                      <a:pt x="42" y="37"/>
                      <a:pt x="44" y="34"/>
                      <a:pt x="44" y="34"/>
                    </a:cubicBezTo>
                    <a:cubicBezTo>
                      <a:pt x="47" y="25"/>
                      <a:pt x="43" y="18"/>
                      <a:pt x="43" y="17"/>
                    </a:cubicBezTo>
                    <a:cubicBezTo>
                      <a:pt x="36" y="8"/>
                      <a:pt x="29" y="12"/>
                      <a:pt x="28" y="12"/>
                    </a:cubicBezTo>
                    <a:cubicBezTo>
                      <a:pt x="28" y="13"/>
                      <a:pt x="26" y="13"/>
                      <a:pt x="26" y="14"/>
                    </a:cubicBezTo>
                    <a:cubicBezTo>
                      <a:pt x="26" y="13"/>
                      <a:pt x="26" y="10"/>
                      <a:pt x="25" y="9"/>
                    </a:cubicBezTo>
                    <a:cubicBezTo>
                      <a:pt x="23" y="0"/>
                      <a:pt x="13" y="1"/>
                      <a:pt x="11" y="2"/>
                    </a:cubicBezTo>
                    <a:cubicBezTo>
                      <a:pt x="6" y="3"/>
                      <a:pt x="3" y="6"/>
                      <a:pt x="2" y="8"/>
                    </a:cubicBezTo>
                    <a:cubicBezTo>
                      <a:pt x="1" y="12"/>
                      <a:pt x="1" y="14"/>
                      <a:pt x="0" y="18"/>
                    </a:cubicBezTo>
                    <a:cubicBezTo>
                      <a:pt x="0" y="27"/>
                      <a:pt x="0" y="36"/>
                      <a:pt x="1" y="46"/>
                    </a:cubicBezTo>
                    <a:cubicBezTo>
                      <a:pt x="1" y="47"/>
                      <a:pt x="1" y="48"/>
                      <a:pt x="1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52"/>
              <p:cNvSpPr/>
              <p:nvPr/>
            </p:nvSpPr>
            <p:spPr bwMode="auto">
              <a:xfrm>
                <a:off x="6544874" y="2463684"/>
                <a:ext cx="175586" cy="192716"/>
              </a:xfrm>
              <a:custGeom>
                <a:avLst/>
                <a:gdLst>
                  <a:gd name="T0" fmla="*/ 46 w 52"/>
                  <a:gd name="T1" fmla="*/ 0 h 57"/>
                  <a:gd name="T2" fmla="*/ 41 w 52"/>
                  <a:gd name="T3" fmla="*/ 0 h 57"/>
                  <a:gd name="T4" fmla="*/ 14 w 52"/>
                  <a:gd name="T5" fmla="*/ 7 h 57"/>
                  <a:gd name="T6" fmla="*/ 6 w 52"/>
                  <a:gd name="T7" fmla="*/ 14 h 57"/>
                  <a:gd name="T8" fmla="*/ 2 w 52"/>
                  <a:gd name="T9" fmla="*/ 25 h 57"/>
                  <a:gd name="T10" fmla="*/ 15 w 52"/>
                  <a:gd name="T11" fmla="*/ 41 h 57"/>
                  <a:gd name="T12" fmla="*/ 19 w 52"/>
                  <a:gd name="T13" fmla="*/ 41 h 57"/>
                  <a:gd name="T14" fmla="*/ 19 w 52"/>
                  <a:gd name="T15" fmla="*/ 43 h 57"/>
                  <a:gd name="T16" fmla="*/ 28 w 52"/>
                  <a:gd name="T17" fmla="*/ 54 h 57"/>
                  <a:gd name="T18" fmla="*/ 48 w 52"/>
                  <a:gd name="T19" fmla="*/ 48 h 57"/>
                  <a:gd name="T20" fmla="*/ 52 w 52"/>
                  <a:gd name="T21" fmla="*/ 39 h 57"/>
                  <a:gd name="T22" fmla="*/ 50 w 52"/>
                  <a:gd name="T23" fmla="*/ 24 h 57"/>
                  <a:gd name="T24" fmla="*/ 46 w 52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7">
                    <a:moveTo>
                      <a:pt x="46" y="0"/>
                    </a:moveTo>
                    <a:cubicBezTo>
                      <a:pt x="45" y="0"/>
                      <a:pt x="42" y="0"/>
                      <a:pt x="41" y="0"/>
                    </a:cubicBezTo>
                    <a:cubicBezTo>
                      <a:pt x="30" y="1"/>
                      <a:pt x="21" y="4"/>
                      <a:pt x="14" y="7"/>
                    </a:cubicBezTo>
                    <a:cubicBezTo>
                      <a:pt x="11" y="9"/>
                      <a:pt x="8" y="11"/>
                      <a:pt x="6" y="14"/>
                    </a:cubicBezTo>
                    <a:cubicBezTo>
                      <a:pt x="4" y="16"/>
                      <a:pt x="1" y="19"/>
                      <a:pt x="2" y="25"/>
                    </a:cubicBezTo>
                    <a:cubicBezTo>
                      <a:pt x="1" y="27"/>
                      <a:pt x="0" y="40"/>
                      <a:pt x="15" y="41"/>
                    </a:cubicBezTo>
                    <a:cubicBezTo>
                      <a:pt x="16" y="41"/>
                      <a:pt x="19" y="41"/>
                      <a:pt x="19" y="41"/>
                    </a:cubicBezTo>
                    <a:cubicBezTo>
                      <a:pt x="19" y="41"/>
                      <a:pt x="19" y="42"/>
                      <a:pt x="19" y="43"/>
                    </a:cubicBezTo>
                    <a:cubicBezTo>
                      <a:pt x="19" y="43"/>
                      <a:pt x="21" y="51"/>
                      <a:pt x="28" y="54"/>
                    </a:cubicBezTo>
                    <a:cubicBezTo>
                      <a:pt x="31" y="56"/>
                      <a:pt x="43" y="57"/>
                      <a:pt x="48" y="48"/>
                    </a:cubicBezTo>
                    <a:cubicBezTo>
                      <a:pt x="49" y="48"/>
                      <a:pt x="51" y="43"/>
                      <a:pt x="52" y="39"/>
                    </a:cubicBezTo>
                    <a:cubicBezTo>
                      <a:pt x="52" y="38"/>
                      <a:pt x="52" y="32"/>
                      <a:pt x="50" y="24"/>
                    </a:cubicBezTo>
                    <a:cubicBezTo>
                      <a:pt x="48" y="14"/>
                      <a:pt x="46" y="8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53"/>
              <p:cNvSpPr/>
              <p:nvPr/>
            </p:nvSpPr>
            <p:spPr bwMode="auto">
              <a:xfrm>
                <a:off x="6707612" y="2453692"/>
                <a:ext cx="175586" cy="152745"/>
              </a:xfrm>
              <a:custGeom>
                <a:avLst/>
                <a:gdLst>
                  <a:gd name="T0" fmla="*/ 44 w 52"/>
                  <a:gd name="T1" fmla="*/ 4 h 45"/>
                  <a:gd name="T2" fmla="*/ 38 w 52"/>
                  <a:gd name="T3" fmla="*/ 1 h 45"/>
                  <a:gd name="T4" fmla="*/ 24 w 52"/>
                  <a:gd name="T5" fmla="*/ 0 h 45"/>
                  <a:gd name="T6" fmla="*/ 0 w 52"/>
                  <a:gd name="T7" fmla="*/ 3 h 45"/>
                  <a:gd name="T8" fmla="*/ 1 w 52"/>
                  <a:gd name="T9" fmla="*/ 6 h 45"/>
                  <a:gd name="T10" fmla="*/ 9 w 52"/>
                  <a:gd name="T11" fmla="*/ 33 h 45"/>
                  <a:gd name="T12" fmla="*/ 13 w 52"/>
                  <a:gd name="T13" fmla="*/ 41 h 45"/>
                  <a:gd name="T14" fmla="*/ 24 w 52"/>
                  <a:gd name="T15" fmla="*/ 45 h 45"/>
                  <a:gd name="T16" fmla="*/ 37 w 52"/>
                  <a:gd name="T17" fmla="*/ 34 h 45"/>
                  <a:gd name="T18" fmla="*/ 35 w 52"/>
                  <a:gd name="T19" fmla="*/ 28 h 45"/>
                  <a:gd name="T20" fmla="*/ 35 w 52"/>
                  <a:gd name="T21" fmla="*/ 28 h 45"/>
                  <a:gd name="T22" fmla="*/ 38 w 52"/>
                  <a:gd name="T23" fmla="*/ 28 h 45"/>
                  <a:gd name="T24" fmla="*/ 51 w 52"/>
                  <a:gd name="T25" fmla="*/ 20 h 45"/>
                  <a:gd name="T26" fmla="*/ 44 w 52"/>
                  <a:gd name="T27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45">
                    <a:moveTo>
                      <a:pt x="44" y="4"/>
                    </a:moveTo>
                    <a:cubicBezTo>
                      <a:pt x="44" y="4"/>
                      <a:pt x="42" y="3"/>
                      <a:pt x="38" y="1"/>
                    </a:cubicBezTo>
                    <a:cubicBezTo>
                      <a:pt x="36" y="1"/>
                      <a:pt x="31" y="0"/>
                      <a:pt x="24" y="0"/>
                    </a:cubicBezTo>
                    <a:cubicBezTo>
                      <a:pt x="13" y="1"/>
                      <a:pt x="7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" y="15"/>
                      <a:pt x="6" y="25"/>
                      <a:pt x="9" y="33"/>
                    </a:cubicBezTo>
                    <a:cubicBezTo>
                      <a:pt x="11" y="36"/>
                      <a:pt x="11" y="38"/>
                      <a:pt x="13" y="41"/>
                    </a:cubicBezTo>
                    <a:cubicBezTo>
                      <a:pt x="15" y="43"/>
                      <a:pt x="18" y="45"/>
                      <a:pt x="24" y="45"/>
                    </a:cubicBezTo>
                    <a:cubicBezTo>
                      <a:pt x="26" y="45"/>
                      <a:pt x="38" y="43"/>
                      <a:pt x="37" y="34"/>
                    </a:cubicBezTo>
                    <a:cubicBezTo>
                      <a:pt x="37" y="33"/>
                      <a:pt x="35" y="28"/>
                      <a:pt x="35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8"/>
                      <a:pt x="38" y="28"/>
                      <a:pt x="38" y="28"/>
                    </a:cubicBezTo>
                    <a:cubicBezTo>
                      <a:pt x="39" y="28"/>
                      <a:pt x="48" y="29"/>
                      <a:pt x="51" y="20"/>
                    </a:cubicBezTo>
                    <a:cubicBezTo>
                      <a:pt x="52" y="18"/>
                      <a:pt x="51" y="8"/>
                      <a:pt x="4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584947" y="3733705"/>
            <a:ext cx="5022106" cy="1231106"/>
            <a:chOff x="119144" y="3733705"/>
            <a:chExt cx="5022106" cy="1231106"/>
          </a:xfrm>
        </p:grpSpPr>
        <p:sp>
          <p:nvSpPr>
            <p:cNvPr id="32" name="文本框 31"/>
            <p:cNvSpPr txBox="1"/>
            <p:nvPr/>
          </p:nvSpPr>
          <p:spPr>
            <a:xfrm>
              <a:off x="150233" y="3733705"/>
              <a:ext cx="49599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144" y="4441591"/>
              <a:ext cx="5022106" cy="523220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44546A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The Research Progress</a:t>
              </a:r>
              <a:endPara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-457200" y="209550"/>
            <a:ext cx="4114800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26111" y="272027"/>
            <a:ext cx="408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D412B5-9523-45E4-846B-DEFBECA7B022}"/>
              </a:ext>
            </a:extLst>
          </p:cNvPr>
          <p:cNvGrpSpPr/>
          <p:nvPr/>
        </p:nvGrpSpPr>
        <p:grpSpPr>
          <a:xfrm>
            <a:off x="787959" y="1417308"/>
            <a:ext cx="786078" cy="784940"/>
            <a:chOff x="7049719" y="4007180"/>
            <a:chExt cx="964084" cy="962688"/>
          </a:xfrm>
        </p:grpSpPr>
        <p:sp>
          <p:nvSpPr>
            <p:cNvPr id="10" name="Oval 74">
              <a:extLst>
                <a:ext uri="{FF2B5EF4-FFF2-40B4-BE49-F238E27FC236}">
                  <a16:creationId xmlns:a16="http://schemas.microsoft.com/office/drawing/2014/main" id="{441C1FEA-4BAC-4344-BD45-493A14380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719" y="4007180"/>
              <a:ext cx="964084" cy="962688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E95A55F-476F-4E6E-BAFF-5ECCA0332299}"/>
                </a:ext>
              </a:extLst>
            </p:cNvPr>
            <p:cNvGrpSpPr/>
            <p:nvPr/>
          </p:nvGrpSpPr>
          <p:grpSpPr>
            <a:xfrm>
              <a:off x="7286903" y="4189951"/>
              <a:ext cx="500876" cy="537153"/>
              <a:chOff x="8471357" y="3524024"/>
              <a:chExt cx="569912" cy="611188"/>
            </a:xfrm>
            <a:solidFill>
              <a:schemeClr val="bg1"/>
            </a:solidFill>
          </p:grpSpPr>
          <p:sp>
            <p:nvSpPr>
              <p:cNvPr id="12" name="Rectangle 75">
                <a:extLst>
                  <a:ext uri="{FF2B5EF4-FFF2-40B4-BE49-F238E27FC236}">
                    <a16:creationId xmlns:a16="http://schemas.microsoft.com/office/drawing/2014/main" id="{A8D59F09-FDC9-4790-86CC-A3396A79B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3294" y="3524024"/>
                <a:ext cx="23813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6">
                <a:extLst>
                  <a:ext uri="{FF2B5EF4-FFF2-40B4-BE49-F238E27FC236}">
                    <a16:creationId xmlns:a16="http://schemas.microsoft.com/office/drawing/2014/main" id="{2A0308EB-B78E-4219-B813-63882BE5E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1519" y="3612924"/>
                <a:ext cx="496888" cy="496888"/>
              </a:xfrm>
              <a:custGeom>
                <a:avLst/>
                <a:gdLst>
                  <a:gd name="T0" fmla="*/ 0 w 257"/>
                  <a:gd name="T1" fmla="*/ 129 h 257"/>
                  <a:gd name="T2" fmla="*/ 257 w 257"/>
                  <a:gd name="T3" fmla="*/ 129 h 257"/>
                  <a:gd name="T4" fmla="*/ 227 w 257"/>
                  <a:gd name="T5" fmla="*/ 66 h 257"/>
                  <a:gd name="T6" fmla="*/ 212 w 257"/>
                  <a:gd name="T7" fmla="*/ 96 h 257"/>
                  <a:gd name="T8" fmla="*/ 227 w 257"/>
                  <a:gd name="T9" fmla="*/ 66 h 257"/>
                  <a:gd name="T10" fmla="*/ 199 w 257"/>
                  <a:gd name="T11" fmla="*/ 54 h 257"/>
                  <a:gd name="T12" fmla="*/ 218 w 257"/>
                  <a:gd name="T13" fmla="*/ 54 h 257"/>
                  <a:gd name="T14" fmla="*/ 200 w 257"/>
                  <a:gd name="T15" fmla="*/ 161 h 257"/>
                  <a:gd name="T16" fmla="*/ 158 w 257"/>
                  <a:gd name="T17" fmla="*/ 192 h 257"/>
                  <a:gd name="T18" fmla="*/ 161 w 257"/>
                  <a:gd name="T19" fmla="*/ 149 h 257"/>
                  <a:gd name="T20" fmla="*/ 161 w 257"/>
                  <a:gd name="T21" fmla="*/ 108 h 257"/>
                  <a:gd name="T22" fmla="*/ 203 w 257"/>
                  <a:gd name="T23" fmla="*/ 129 h 257"/>
                  <a:gd name="T24" fmla="*/ 161 w 257"/>
                  <a:gd name="T25" fmla="*/ 149 h 257"/>
                  <a:gd name="T26" fmla="*/ 156 w 257"/>
                  <a:gd name="T27" fmla="*/ 54 h 257"/>
                  <a:gd name="T28" fmla="*/ 186 w 257"/>
                  <a:gd name="T29" fmla="*/ 54 h 257"/>
                  <a:gd name="T30" fmla="*/ 107 w 257"/>
                  <a:gd name="T31" fmla="*/ 129 h 257"/>
                  <a:gd name="T32" fmla="*/ 149 w 257"/>
                  <a:gd name="T33" fmla="*/ 108 h 257"/>
                  <a:gd name="T34" fmla="*/ 149 w 257"/>
                  <a:gd name="T35" fmla="*/ 149 h 257"/>
                  <a:gd name="T36" fmla="*/ 149 w 257"/>
                  <a:gd name="T37" fmla="*/ 161 h 257"/>
                  <a:gd name="T38" fmla="*/ 111 w 257"/>
                  <a:gd name="T39" fmla="*/ 192 h 257"/>
                  <a:gd name="T40" fmla="*/ 149 w 257"/>
                  <a:gd name="T41" fmla="*/ 161 h 257"/>
                  <a:gd name="T42" fmla="*/ 111 w 257"/>
                  <a:gd name="T43" fmla="*/ 66 h 257"/>
                  <a:gd name="T44" fmla="*/ 149 w 257"/>
                  <a:gd name="T45" fmla="*/ 96 h 257"/>
                  <a:gd name="T46" fmla="*/ 129 w 257"/>
                  <a:gd name="T47" fmla="*/ 12 h 257"/>
                  <a:gd name="T48" fmla="*/ 113 w 257"/>
                  <a:gd name="T49" fmla="*/ 54 h 257"/>
                  <a:gd name="T50" fmla="*/ 112 w 257"/>
                  <a:gd name="T51" fmla="*/ 15 h 257"/>
                  <a:gd name="T52" fmla="*/ 72 w 257"/>
                  <a:gd name="T53" fmla="*/ 54 h 257"/>
                  <a:gd name="T54" fmla="*/ 99 w 257"/>
                  <a:gd name="T55" fmla="*/ 192 h 257"/>
                  <a:gd name="T56" fmla="*/ 57 w 257"/>
                  <a:gd name="T57" fmla="*/ 161 h 257"/>
                  <a:gd name="T58" fmla="*/ 99 w 257"/>
                  <a:gd name="T59" fmla="*/ 192 h 257"/>
                  <a:gd name="T60" fmla="*/ 57 w 257"/>
                  <a:gd name="T61" fmla="*/ 96 h 257"/>
                  <a:gd name="T62" fmla="*/ 99 w 257"/>
                  <a:gd name="T63" fmla="*/ 66 h 257"/>
                  <a:gd name="T64" fmla="*/ 80 w 257"/>
                  <a:gd name="T65" fmla="*/ 23 h 257"/>
                  <a:gd name="T66" fmla="*/ 39 w 257"/>
                  <a:gd name="T67" fmla="*/ 54 h 257"/>
                  <a:gd name="T68" fmla="*/ 14 w 257"/>
                  <a:gd name="T69" fmla="*/ 108 h 257"/>
                  <a:gd name="T70" fmla="*/ 42 w 257"/>
                  <a:gd name="T71" fmla="*/ 129 h 257"/>
                  <a:gd name="T72" fmla="*/ 14 w 257"/>
                  <a:gd name="T73" fmla="*/ 149 h 257"/>
                  <a:gd name="T74" fmla="*/ 14 w 257"/>
                  <a:gd name="T75" fmla="*/ 108 h 257"/>
                  <a:gd name="T76" fmla="*/ 58 w 257"/>
                  <a:gd name="T77" fmla="*/ 203 h 257"/>
                  <a:gd name="T78" fmla="*/ 39 w 257"/>
                  <a:gd name="T79" fmla="*/ 203 h 257"/>
                  <a:gd name="T80" fmla="*/ 101 w 257"/>
                  <a:gd name="T81" fmla="*/ 203 h 257"/>
                  <a:gd name="T82" fmla="*/ 72 w 257"/>
                  <a:gd name="T83" fmla="*/ 203 h 257"/>
                  <a:gd name="T84" fmla="*/ 113 w 257"/>
                  <a:gd name="T85" fmla="*/ 203 h 257"/>
                  <a:gd name="T86" fmla="*/ 129 w 257"/>
                  <a:gd name="T87" fmla="*/ 245 h 257"/>
                  <a:gd name="T88" fmla="*/ 156 w 257"/>
                  <a:gd name="T89" fmla="*/ 203 h 257"/>
                  <a:gd name="T90" fmla="*/ 145 w 257"/>
                  <a:gd name="T91" fmla="*/ 242 h 257"/>
                  <a:gd name="T92" fmla="*/ 199 w 257"/>
                  <a:gd name="T93" fmla="*/ 203 h 257"/>
                  <a:gd name="T94" fmla="*/ 178 w 257"/>
                  <a:gd name="T95" fmla="*/ 234 h 257"/>
                  <a:gd name="T96" fmla="*/ 204 w 257"/>
                  <a:gd name="T97" fmla="*/ 192 h 257"/>
                  <a:gd name="T98" fmla="*/ 241 w 257"/>
                  <a:gd name="T99" fmla="*/ 161 h 257"/>
                  <a:gd name="T100" fmla="*/ 214 w 257"/>
                  <a:gd name="T101" fmla="*/ 149 h 257"/>
                  <a:gd name="T102" fmla="*/ 214 w 257"/>
                  <a:gd name="T103" fmla="*/ 108 h 257"/>
                  <a:gd name="T104" fmla="*/ 245 w 257"/>
                  <a:gd name="T105" fmla="*/ 129 h 257"/>
                  <a:gd name="T106" fmla="*/ 214 w 257"/>
                  <a:gd name="T107" fmla="*/ 14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7" h="257">
                    <a:moveTo>
                      <a:pt x="129" y="0"/>
                    </a:moveTo>
                    <a:cubicBezTo>
                      <a:pt x="58" y="0"/>
                      <a:pt x="0" y="58"/>
                      <a:pt x="0" y="129"/>
                    </a:cubicBezTo>
                    <a:cubicBezTo>
                      <a:pt x="0" y="199"/>
                      <a:pt x="58" y="257"/>
                      <a:pt x="129" y="257"/>
                    </a:cubicBezTo>
                    <a:cubicBezTo>
                      <a:pt x="199" y="257"/>
                      <a:pt x="257" y="199"/>
                      <a:pt x="257" y="129"/>
                    </a:cubicBezTo>
                    <a:cubicBezTo>
                      <a:pt x="257" y="58"/>
                      <a:pt x="199" y="0"/>
                      <a:pt x="129" y="0"/>
                    </a:cubicBezTo>
                    <a:moveTo>
                      <a:pt x="227" y="66"/>
                    </a:moveTo>
                    <a:cubicBezTo>
                      <a:pt x="233" y="75"/>
                      <a:pt x="237" y="85"/>
                      <a:pt x="241" y="96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210" y="85"/>
                      <a:pt x="207" y="75"/>
                      <a:pt x="204" y="66"/>
                    </a:cubicBezTo>
                    <a:lnTo>
                      <a:pt x="227" y="66"/>
                    </a:lnTo>
                    <a:close/>
                    <a:moveTo>
                      <a:pt x="218" y="54"/>
                    </a:moveTo>
                    <a:cubicBezTo>
                      <a:pt x="199" y="54"/>
                      <a:pt x="199" y="54"/>
                      <a:pt x="199" y="54"/>
                    </a:cubicBezTo>
                    <a:cubicBezTo>
                      <a:pt x="193" y="42"/>
                      <a:pt x="186" y="31"/>
                      <a:pt x="178" y="23"/>
                    </a:cubicBezTo>
                    <a:cubicBezTo>
                      <a:pt x="193" y="30"/>
                      <a:pt x="207" y="41"/>
                      <a:pt x="218" y="54"/>
                    </a:cubicBezTo>
                    <a:moveTo>
                      <a:pt x="161" y="161"/>
                    </a:moveTo>
                    <a:cubicBezTo>
                      <a:pt x="200" y="161"/>
                      <a:pt x="200" y="161"/>
                      <a:pt x="200" y="161"/>
                    </a:cubicBezTo>
                    <a:cubicBezTo>
                      <a:pt x="198" y="172"/>
                      <a:pt x="195" y="182"/>
                      <a:pt x="191" y="192"/>
                    </a:cubicBezTo>
                    <a:cubicBezTo>
                      <a:pt x="158" y="192"/>
                      <a:pt x="158" y="192"/>
                      <a:pt x="158" y="192"/>
                    </a:cubicBezTo>
                    <a:cubicBezTo>
                      <a:pt x="159" y="181"/>
                      <a:pt x="160" y="171"/>
                      <a:pt x="161" y="161"/>
                    </a:cubicBezTo>
                    <a:moveTo>
                      <a:pt x="161" y="149"/>
                    </a:moveTo>
                    <a:cubicBezTo>
                      <a:pt x="162" y="142"/>
                      <a:pt x="162" y="135"/>
                      <a:pt x="162" y="129"/>
                    </a:cubicBezTo>
                    <a:cubicBezTo>
                      <a:pt x="162" y="122"/>
                      <a:pt x="162" y="115"/>
                      <a:pt x="161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3" y="115"/>
                      <a:pt x="203" y="122"/>
                      <a:pt x="203" y="129"/>
                    </a:cubicBezTo>
                    <a:cubicBezTo>
                      <a:pt x="203" y="136"/>
                      <a:pt x="203" y="142"/>
                      <a:pt x="202" y="149"/>
                    </a:cubicBezTo>
                    <a:lnTo>
                      <a:pt x="161" y="149"/>
                    </a:lnTo>
                    <a:close/>
                    <a:moveTo>
                      <a:pt x="186" y="54"/>
                    </a:moveTo>
                    <a:cubicBezTo>
                      <a:pt x="156" y="54"/>
                      <a:pt x="156" y="54"/>
                      <a:pt x="156" y="54"/>
                    </a:cubicBezTo>
                    <a:cubicBezTo>
                      <a:pt x="154" y="39"/>
                      <a:pt x="150" y="25"/>
                      <a:pt x="145" y="15"/>
                    </a:cubicBezTo>
                    <a:cubicBezTo>
                      <a:pt x="161" y="21"/>
                      <a:pt x="175" y="35"/>
                      <a:pt x="186" y="54"/>
                    </a:cubicBezTo>
                    <a:moveTo>
                      <a:pt x="108" y="149"/>
                    </a:moveTo>
                    <a:cubicBezTo>
                      <a:pt x="108" y="143"/>
                      <a:pt x="107" y="136"/>
                      <a:pt x="107" y="129"/>
                    </a:cubicBezTo>
                    <a:cubicBezTo>
                      <a:pt x="107" y="121"/>
                      <a:pt x="108" y="115"/>
                      <a:pt x="108" y="108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50" y="115"/>
                      <a:pt x="150" y="121"/>
                      <a:pt x="150" y="129"/>
                    </a:cubicBezTo>
                    <a:cubicBezTo>
                      <a:pt x="150" y="136"/>
                      <a:pt x="150" y="143"/>
                      <a:pt x="149" y="149"/>
                    </a:cubicBezTo>
                    <a:lnTo>
                      <a:pt x="108" y="149"/>
                    </a:lnTo>
                    <a:close/>
                    <a:moveTo>
                      <a:pt x="149" y="161"/>
                    </a:moveTo>
                    <a:cubicBezTo>
                      <a:pt x="148" y="172"/>
                      <a:pt x="147" y="183"/>
                      <a:pt x="146" y="192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10" y="183"/>
                      <a:pt x="109" y="172"/>
                      <a:pt x="108" y="161"/>
                    </a:cubicBezTo>
                    <a:lnTo>
                      <a:pt x="149" y="161"/>
                    </a:lnTo>
                    <a:close/>
                    <a:moveTo>
                      <a:pt x="108" y="96"/>
                    </a:moveTo>
                    <a:cubicBezTo>
                      <a:pt x="109" y="85"/>
                      <a:pt x="110" y="75"/>
                      <a:pt x="111" y="66"/>
                    </a:cubicBezTo>
                    <a:cubicBezTo>
                      <a:pt x="146" y="66"/>
                      <a:pt x="146" y="66"/>
                      <a:pt x="146" y="66"/>
                    </a:cubicBezTo>
                    <a:cubicBezTo>
                      <a:pt x="147" y="75"/>
                      <a:pt x="148" y="85"/>
                      <a:pt x="149" y="96"/>
                    </a:cubicBezTo>
                    <a:lnTo>
                      <a:pt x="108" y="96"/>
                    </a:lnTo>
                    <a:close/>
                    <a:moveTo>
                      <a:pt x="129" y="12"/>
                    </a:moveTo>
                    <a:cubicBezTo>
                      <a:pt x="132" y="12"/>
                      <a:pt x="139" y="26"/>
                      <a:pt x="144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8" y="26"/>
                      <a:pt x="125" y="12"/>
                      <a:pt x="129" y="12"/>
                    </a:cubicBezTo>
                    <a:moveTo>
                      <a:pt x="112" y="15"/>
                    </a:moveTo>
                    <a:cubicBezTo>
                      <a:pt x="107" y="25"/>
                      <a:pt x="104" y="39"/>
                      <a:pt x="101" y="54"/>
                    </a:cubicBezTo>
                    <a:cubicBezTo>
                      <a:pt x="72" y="54"/>
                      <a:pt x="72" y="54"/>
                      <a:pt x="72" y="54"/>
                    </a:cubicBezTo>
                    <a:cubicBezTo>
                      <a:pt x="82" y="35"/>
                      <a:pt x="96" y="21"/>
                      <a:pt x="112" y="15"/>
                    </a:cubicBezTo>
                    <a:moveTo>
                      <a:pt x="99" y="192"/>
                    </a:moveTo>
                    <a:cubicBezTo>
                      <a:pt x="66" y="192"/>
                      <a:pt x="66" y="192"/>
                      <a:pt x="66" y="192"/>
                    </a:cubicBezTo>
                    <a:cubicBezTo>
                      <a:pt x="62" y="182"/>
                      <a:pt x="59" y="172"/>
                      <a:pt x="57" y="161"/>
                    </a:cubicBezTo>
                    <a:cubicBezTo>
                      <a:pt x="97" y="161"/>
                      <a:pt x="97" y="161"/>
                      <a:pt x="97" y="161"/>
                    </a:cubicBezTo>
                    <a:cubicBezTo>
                      <a:pt x="97" y="171"/>
                      <a:pt x="98" y="181"/>
                      <a:pt x="99" y="192"/>
                    </a:cubicBezTo>
                    <a:moveTo>
                      <a:pt x="97" y="96"/>
                    </a:moveTo>
                    <a:cubicBezTo>
                      <a:pt x="57" y="96"/>
                      <a:pt x="57" y="96"/>
                      <a:pt x="57" y="96"/>
                    </a:cubicBezTo>
                    <a:cubicBezTo>
                      <a:pt x="59" y="85"/>
                      <a:pt x="62" y="75"/>
                      <a:pt x="66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8" y="76"/>
                      <a:pt x="97" y="86"/>
                      <a:pt x="97" y="96"/>
                    </a:cubicBezTo>
                    <a:moveTo>
                      <a:pt x="80" y="23"/>
                    </a:moveTo>
                    <a:cubicBezTo>
                      <a:pt x="71" y="31"/>
                      <a:pt x="64" y="42"/>
                      <a:pt x="58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50" y="41"/>
                      <a:pt x="64" y="30"/>
                      <a:pt x="80" y="23"/>
                    </a:cubicBezTo>
                    <a:moveTo>
                      <a:pt x="14" y="108"/>
                    </a:moveTo>
                    <a:cubicBezTo>
                      <a:pt x="43" y="108"/>
                      <a:pt x="43" y="108"/>
                      <a:pt x="43" y="108"/>
                    </a:cubicBezTo>
                    <a:cubicBezTo>
                      <a:pt x="43" y="115"/>
                      <a:pt x="42" y="122"/>
                      <a:pt x="42" y="129"/>
                    </a:cubicBezTo>
                    <a:cubicBezTo>
                      <a:pt x="42" y="136"/>
                      <a:pt x="43" y="142"/>
                      <a:pt x="43" y="149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3" y="142"/>
                      <a:pt x="12" y="136"/>
                      <a:pt x="12" y="129"/>
                    </a:cubicBezTo>
                    <a:cubicBezTo>
                      <a:pt x="12" y="122"/>
                      <a:pt x="13" y="115"/>
                      <a:pt x="14" y="108"/>
                    </a:cubicBezTo>
                    <a:moveTo>
                      <a:pt x="39" y="203"/>
                    </a:moveTo>
                    <a:cubicBezTo>
                      <a:pt x="58" y="203"/>
                      <a:pt x="58" y="203"/>
                      <a:pt x="58" y="203"/>
                    </a:cubicBezTo>
                    <a:cubicBezTo>
                      <a:pt x="64" y="215"/>
                      <a:pt x="71" y="226"/>
                      <a:pt x="80" y="234"/>
                    </a:cubicBezTo>
                    <a:cubicBezTo>
                      <a:pt x="64" y="227"/>
                      <a:pt x="50" y="217"/>
                      <a:pt x="39" y="203"/>
                    </a:cubicBezTo>
                    <a:moveTo>
                      <a:pt x="72" y="203"/>
                    </a:moveTo>
                    <a:cubicBezTo>
                      <a:pt x="101" y="203"/>
                      <a:pt x="101" y="203"/>
                      <a:pt x="101" y="203"/>
                    </a:cubicBezTo>
                    <a:cubicBezTo>
                      <a:pt x="104" y="219"/>
                      <a:pt x="107" y="232"/>
                      <a:pt x="112" y="242"/>
                    </a:cubicBezTo>
                    <a:cubicBezTo>
                      <a:pt x="96" y="236"/>
                      <a:pt x="82" y="223"/>
                      <a:pt x="72" y="203"/>
                    </a:cubicBezTo>
                    <a:moveTo>
                      <a:pt x="129" y="245"/>
                    </a:moveTo>
                    <a:cubicBezTo>
                      <a:pt x="125" y="245"/>
                      <a:pt x="118" y="231"/>
                      <a:pt x="113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39" y="231"/>
                      <a:pt x="132" y="245"/>
                      <a:pt x="129" y="245"/>
                    </a:cubicBezTo>
                    <a:moveTo>
                      <a:pt x="145" y="242"/>
                    </a:moveTo>
                    <a:cubicBezTo>
                      <a:pt x="150" y="232"/>
                      <a:pt x="154" y="219"/>
                      <a:pt x="156" y="203"/>
                    </a:cubicBezTo>
                    <a:cubicBezTo>
                      <a:pt x="186" y="203"/>
                      <a:pt x="186" y="203"/>
                      <a:pt x="186" y="203"/>
                    </a:cubicBezTo>
                    <a:cubicBezTo>
                      <a:pt x="175" y="223"/>
                      <a:pt x="161" y="236"/>
                      <a:pt x="145" y="242"/>
                    </a:cubicBezTo>
                    <a:moveTo>
                      <a:pt x="178" y="234"/>
                    </a:moveTo>
                    <a:cubicBezTo>
                      <a:pt x="186" y="226"/>
                      <a:pt x="193" y="215"/>
                      <a:pt x="199" y="203"/>
                    </a:cubicBezTo>
                    <a:cubicBezTo>
                      <a:pt x="218" y="203"/>
                      <a:pt x="218" y="203"/>
                      <a:pt x="218" y="203"/>
                    </a:cubicBezTo>
                    <a:cubicBezTo>
                      <a:pt x="207" y="217"/>
                      <a:pt x="193" y="227"/>
                      <a:pt x="178" y="234"/>
                    </a:cubicBezTo>
                    <a:moveTo>
                      <a:pt x="227" y="192"/>
                    </a:moveTo>
                    <a:cubicBezTo>
                      <a:pt x="204" y="192"/>
                      <a:pt x="204" y="192"/>
                      <a:pt x="204" y="192"/>
                    </a:cubicBezTo>
                    <a:cubicBezTo>
                      <a:pt x="207" y="182"/>
                      <a:pt x="210" y="172"/>
                      <a:pt x="212" y="161"/>
                    </a:cubicBezTo>
                    <a:cubicBezTo>
                      <a:pt x="241" y="161"/>
                      <a:pt x="241" y="161"/>
                      <a:pt x="241" y="161"/>
                    </a:cubicBezTo>
                    <a:cubicBezTo>
                      <a:pt x="237" y="172"/>
                      <a:pt x="233" y="182"/>
                      <a:pt x="227" y="192"/>
                    </a:cubicBezTo>
                    <a:moveTo>
                      <a:pt x="214" y="149"/>
                    </a:moveTo>
                    <a:cubicBezTo>
                      <a:pt x="215" y="142"/>
                      <a:pt x="215" y="136"/>
                      <a:pt x="215" y="129"/>
                    </a:cubicBezTo>
                    <a:cubicBezTo>
                      <a:pt x="215" y="122"/>
                      <a:pt x="215" y="115"/>
                      <a:pt x="214" y="108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5" y="115"/>
                      <a:pt x="245" y="122"/>
                      <a:pt x="245" y="129"/>
                    </a:cubicBezTo>
                    <a:cubicBezTo>
                      <a:pt x="245" y="136"/>
                      <a:pt x="245" y="142"/>
                      <a:pt x="243" y="149"/>
                    </a:cubicBezTo>
                    <a:lnTo>
                      <a:pt x="214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7">
                <a:extLst>
                  <a:ext uri="{FF2B5EF4-FFF2-40B4-BE49-F238E27FC236}">
                    <a16:creationId xmlns:a16="http://schemas.microsoft.com/office/drawing/2014/main" id="{ED9E0316-0ADA-46AE-8DA9-EB8C16A35310}"/>
                  </a:ext>
                </a:extLst>
              </p:cNvPr>
              <p:cNvSpPr/>
              <p:nvPr/>
            </p:nvSpPr>
            <p:spPr bwMode="auto">
              <a:xfrm>
                <a:off x="8968244" y="3601812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1 w 38"/>
                  <a:gd name="T5" fmla="*/ 33 h 65"/>
                  <a:gd name="T6" fmla="*/ 0 w 38"/>
                  <a:gd name="T7" fmla="*/ 33 h 65"/>
                  <a:gd name="T8" fmla="*/ 19 w 38"/>
                  <a:gd name="T9" fmla="*/ 65 h 65"/>
                  <a:gd name="T10" fmla="*/ 19 w 38"/>
                  <a:gd name="T11" fmla="*/ 65 h 65"/>
                  <a:gd name="T12" fmla="*/ 38 w 38"/>
                  <a:gd name="T13" fmla="*/ 33 h 65"/>
                  <a:gd name="T14" fmla="*/ 38 w 38"/>
                  <a:gd name="T15" fmla="*/ 33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3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3" y="33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25" y="33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8">
                <a:extLst>
                  <a:ext uri="{FF2B5EF4-FFF2-40B4-BE49-F238E27FC236}">
                    <a16:creationId xmlns:a16="http://schemas.microsoft.com/office/drawing/2014/main" id="{E3D4931C-E79C-48B1-803F-D5CA9CEA2072}"/>
                  </a:ext>
                </a:extLst>
              </p:cNvPr>
              <p:cNvSpPr/>
              <p:nvPr/>
            </p:nvSpPr>
            <p:spPr bwMode="auto">
              <a:xfrm>
                <a:off x="8471357" y="4009799"/>
                <a:ext cx="73025" cy="125413"/>
              </a:xfrm>
              <a:custGeom>
                <a:avLst/>
                <a:gdLst>
                  <a:gd name="T0" fmla="*/ 19 w 38"/>
                  <a:gd name="T1" fmla="*/ 0 h 65"/>
                  <a:gd name="T2" fmla="*/ 19 w 38"/>
                  <a:gd name="T3" fmla="*/ 0 h 65"/>
                  <a:gd name="T4" fmla="*/ 0 w 38"/>
                  <a:gd name="T5" fmla="*/ 32 h 65"/>
                  <a:gd name="T6" fmla="*/ 0 w 38"/>
                  <a:gd name="T7" fmla="*/ 32 h 65"/>
                  <a:gd name="T8" fmla="*/ 19 w 38"/>
                  <a:gd name="T9" fmla="*/ 65 h 65"/>
                  <a:gd name="T10" fmla="*/ 19 w 38"/>
                  <a:gd name="T11" fmla="*/ 65 h 65"/>
                  <a:gd name="T12" fmla="*/ 37 w 38"/>
                  <a:gd name="T13" fmla="*/ 32 h 65"/>
                  <a:gd name="T14" fmla="*/ 38 w 38"/>
                  <a:gd name="T15" fmla="*/ 32 h 65"/>
                  <a:gd name="T16" fmla="*/ 19 w 38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65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9" y="18"/>
                      <a:pt x="13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3" y="32"/>
                      <a:pt x="19" y="47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9" y="47"/>
                      <a:pt x="25" y="32"/>
                      <a:pt x="37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25" y="32"/>
                      <a:pt x="19" y="18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C20C90A-9E95-450D-8414-2FC74EB52C6F}"/>
              </a:ext>
            </a:extLst>
          </p:cNvPr>
          <p:cNvSpPr txBox="1"/>
          <p:nvPr/>
        </p:nvSpPr>
        <p:spPr>
          <a:xfrm>
            <a:off x="745648" y="1617525"/>
            <a:ext cx="5022106" cy="52322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Def:</a:t>
            </a:r>
            <a:endParaRPr lang="zh-CN" altLang="en-US" sz="2800" dirty="0">
              <a:solidFill>
                <a:srgbClr val="44546A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2F80467-E605-4C64-B248-7CA4D909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37" y="1615307"/>
            <a:ext cx="4770451" cy="778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259008-2B30-4838-AEF8-318D2780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101" y="634039"/>
            <a:ext cx="2821785" cy="374944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EEC29E-34CA-4DCB-9573-CC4AC2C35C4E}"/>
              </a:ext>
            </a:extLst>
          </p:cNvPr>
          <p:cNvSpPr/>
          <p:nvPr/>
        </p:nvSpPr>
        <p:spPr>
          <a:xfrm>
            <a:off x="3610541" y="2985896"/>
            <a:ext cx="1432560" cy="3749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似然函数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0A1B9FA-A583-4F05-ACF8-ECD56BD4C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120" y="2690607"/>
            <a:ext cx="6178702" cy="786380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A0CD812-F5C0-445C-A5CB-123E6B2C5285}"/>
              </a:ext>
            </a:extLst>
          </p:cNvPr>
          <p:cNvSpPr/>
          <p:nvPr/>
        </p:nvSpPr>
        <p:spPr>
          <a:xfrm>
            <a:off x="9790654" y="1711946"/>
            <a:ext cx="1920168" cy="63559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ln</a:t>
            </a:r>
            <a:r>
              <a:rPr lang="zh-CN" altLang="en-US" dirty="0"/>
              <a:t>内部求和</a:t>
            </a:r>
            <a:r>
              <a:rPr lang="zh-CN" altLang="en-US" dirty="0">
                <a:hlinkClick r:id="rId6" action="ppaction://hlinksldjump"/>
              </a:rPr>
              <a:t>难</a:t>
            </a:r>
            <a:r>
              <a:rPr lang="zh-CN" altLang="en-US" dirty="0"/>
              <a:t>得解析解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6040380D-3FFA-431A-84D2-72982A4B0F78}"/>
              </a:ext>
            </a:extLst>
          </p:cNvPr>
          <p:cNvSpPr/>
          <p:nvPr/>
        </p:nvSpPr>
        <p:spPr>
          <a:xfrm rot="1033165">
            <a:off x="10317479" y="2393309"/>
            <a:ext cx="300483" cy="397693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8737378-6960-4254-9294-67739899A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48" y="4109796"/>
            <a:ext cx="3414472" cy="47096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B094A78-6CE1-4961-9548-FE2EDD5B8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796" y="4756574"/>
            <a:ext cx="7770738" cy="8759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2050AE8-CA8C-41D0-9E22-E4E711A8EDC6}"/>
              </a:ext>
            </a:extLst>
          </p:cNvPr>
          <p:cNvSpPr txBox="1"/>
          <p:nvPr/>
        </p:nvSpPr>
        <p:spPr>
          <a:xfrm>
            <a:off x="11535534" y="6278239"/>
            <a:ext cx="38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9" action="ppaction://hlinksldjump"/>
              </a:rPr>
              <a:t>4️⃣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3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366</Words>
  <Application>Microsoft Office PowerPoint</Application>
  <PresentationFormat>宽屏</PresentationFormat>
  <Paragraphs>121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华文中宋</vt:lpstr>
      <vt:lpstr>宋体</vt:lpstr>
      <vt:lpstr>微软雅黑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朱 创伟</cp:lastModifiedBy>
  <cp:revision>115</cp:revision>
  <dcterms:created xsi:type="dcterms:W3CDTF">2017-05-14T01:45:00Z</dcterms:created>
  <dcterms:modified xsi:type="dcterms:W3CDTF">2021-05-09T03:00:53Z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